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9" r:id="rId1"/>
    <p:sldMasterId id="2147483660" r:id="rId2"/>
    <p:sldMasterId id="2147483684" r:id="rId3"/>
    <p:sldMasterId id="2147483700" r:id="rId4"/>
    <p:sldMasterId id="2147483710" r:id="rId5"/>
    <p:sldMasterId id="2147483722" r:id="rId6"/>
    <p:sldMasterId id="2147483746" r:id="rId7"/>
    <p:sldMasterId id="2147483760" r:id="rId8"/>
  </p:sldMasterIdLst>
  <p:notesMasterIdLst>
    <p:notesMasterId r:id="rId48"/>
  </p:notesMasterIdLst>
  <p:handoutMasterIdLst>
    <p:handoutMasterId r:id="rId49"/>
  </p:handoutMasterIdLst>
  <p:sldIdLst>
    <p:sldId id="703" r:id="rId9"/>
    <p:sldId id="917" r:id="rId10"/>
    <p:sldId id="948" r:id="rId11"/>
    <p:sldId id="950" r:id="rId12"/>
    <p:sldId id="949" r:id="rId13"/>
    <p:sldId id="953" r:id="rId14"/>
    <p:sldId id="954" r:id="rId15"/>
    <p:sldId id="951" r:id="rId16"/>
    <p:sldId id="952" r:id="rId17"/>
    <p:sldId id="955" r:id="rId18"/>
    <p:sldId id="956" r:id="rId19"/>
    <p:sldId id="959" r:id="rId20"/>
    <p:sldId id="957" r:id="rId21"/>
    <p:sldId id="958" r:id="rId22"/>
    <p:sldId id="960" r:id="rId23"/>
    <p:sldId id="920" r:id="rId24"/>
    <p:sldId id="921" r:id="rId25"/>
    <p:sldId id="904" r:id="rId26"/>
    <p:sldId id="946" r:id="rId27"/>
    <p:sldId id="947" r:id="rId28"/>
    <p:sldId id="905" r:id="rId29"/>
    <p:sldId id="880" r:id="rId30"/>
    <p:sldId id="934" r:id="rId31"/>
    <p:sldId id="935" r:id="rId32"/>
    <p:sldId id="922" r:id="rId33"/>
    <p:sldId id="923" r:id="rId34"/>
    <p:sldId id="925" r:id="rId35"/>
    <p:sldId id="926" r:id="rId36"/>
    <p:sldId id="927" r:id="rId37"/>
    <p:sldId id="928" r:id="rId38"/>
    <p:sldId id="933" r:id="rId39"/>
    <p:sldId id="931" r:id="rId40"/>
    <p:sldId id="932" r:id="rId41"/>
    <p:sldId id="939" r:id="rId42"/>
    <p:sldId id="940" r:id="rId43"/>
    <p:sldId id="903" r:id="rId44"/>
    <p:sldId id="918" r:id="rId45"/>
    <p:sldId id="919" r:id="rId46"/>
    <p:sldId id="924" r:id="rId47"/>
  </p:sldIdLst>
  <p:sldSz cx="9144000" cy="6858000" type="screen4x3"/>
  <p:notesSz cx="6946900" cy="92202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1pPr>
    <a:lvl2pPr marL="457178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2pPr>
    <a:lvl3pPr marL="914355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3pPr>
    <a:lvl4pPr marL="1371533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4pPr>
    <a:lvl5pPr marL="182871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5pPr>
    <a:lvl6pPr marL="2285888" algn="l" defTabSz="457178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6pPr>
    <a:lvl7pPr marL="2743065" algn="l" defTabSz="457178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7pPr>
    <a:lvl8pPr marL="3200240" algn="l" defTabSz="457178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8pPr>
    <a:lvl9pPr marL="3657416" algn="l" defTabSz="457178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4" userDrawn="1">
          <p15:clr>
            <a:srgbClr val="A4A3A4"/>
          </p15:clr>
        </p15:guide>
        <p15:guide id="2" pos="218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00"/>
    <a:srgbClr val="FF00FF"/>
    <a:srgbClr val="6666FF"/>
    <a:srgbClr val="004080"/>
    <a:srgbClr val="008000"/>
    <a:srgbClr val="FF8000"/>
    <a:srgbClr val="FFFF00"/>
    <a:srgbClr val="FFFAD8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74" autoAdjust="0"/>
    <p:restoredTop sz="98129" autoAdjust="0"/>
  </p:normalViewPr>
  <p:slideViewPr>
    <p:cSldViewPr snapToGrid="0">
      <p:cViewPr>
        <p:scale>
          <a:sx n="110" d="100"/>
          <a:sy n="110" d="100"/>
        </p:scale>
        <p:origin x="1404" y="150"/>
      </p:cViewPr>
      <p:guideLst>
        <p:guide orient="horz" pos="216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79" d="100"/>
          <a:sy n="79" d="100"/>
        </p:scale>
        <p:origin x="-2544" y="-112"/>
      </p:cViewPr>
      <p:guideLst>
        <p:guide orient="horz" pos="2904"/>
        <p:guide pos="218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0323" cy="461010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4969" y="0"/>
            <a:ext cx="3010323" cy="461010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r">
              <a:defRPr sz="1200"/>
            </a:lvl1pPr>
          </a:lstStyle>
          <a:p>
            <a:fld id="{A0A46B7F-8DA1-7B48-A56A-4FDC9BE8D490}" type="datetimeFigureOut">
              <a:rPr lang="en-US" smtClean="0"/>
              <a:pPr/>
              <a:t>11/25/2013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57590"/>
            <a:ext cx="3010323" cy="461010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4969" y="8757590"/>
            <a:ext cx="3010323" cy="461010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r">
              <a:defRPr sz="1200"/>
            </a:lvl1pPr>
          </a:lstStyle>
          <a:p>
            <a:fld id="{9BC3A5D9-9C7B-7E44-BC71-9BB7B7E418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07447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0323" cy="46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4969" y="0"/>
            <a:ext cx="3010323" cy="46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8400" y="692150"/>
            <a:ext cx="4610100" cy="3457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4690" y="4379595"/>
            <a:ext cx="5557520" cy="414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7590"/>
            <a:ext cx="3010323" cy="46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4969" y="8757590"/>
            <a:ext cx="3010323" cy="46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  <a:latin typeface="Arial" charset="0"/>
              </a:defRPr>
            </a:lvl1pPr>
          </a:lstStyle>
          <a:p>
            <a:fld id="{1BA35DD8-EC9B-BA4D-8381-9F34597E6638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673306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1pPr>
    <a:lvl2pPr marL="457178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2pPr>
    <a:lvl3pPr marL="914355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3pPr>
    <a:lvl4pPr marL="1371533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4pPr>
    <a:lvl5pPr marL="182871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5pPr>
    <a:lvl6pPr marL="2285888" algn="l" defTabSz="4571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5" algn="l" defTabSz="4571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4571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6" algn="l" defTabSz="4571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080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349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6F32C66-8155-44C4-8B03-755D76986F7D}" type="slidenum">
              <a:rPr lang="en-US">
                <a:solidFill>
                  <a:srgbClr val="000000"/>
                </a:solidFill>
              </a:rPr>
              <a:pPr/>
              <a:t>19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63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934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6F32C66-8155-44C4-8B03-755D76986F7D}" type="slidenum">
              <a:rPr lang="en-US">
                <a:solidFill>
                  <a:srgbClr val="000000"/>
                </a:solidFill>
              </a:rPr>
              <a:pPr/>
              <a:t>20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63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5112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5102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16925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488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9067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1378367" y="6248404"/>
            <a:ext cx="1728894" cy="330200"/>
          </a:xfrm>
        </p:spPr>
        <p:txBody>
          <a:bodyPr/>
          <a:lstStyle>
            <a:lvl1pPr>
              <a:defRPr sz="1400" b="1" i="0">
                <a:solidFill>
                  <a:srgbClr val="0000FF"/>
                </a:solidFill>
                <a:effectLst/>
              </a:defRPr>
            </a:lvl1pPr>
          </a:lstStyle>
          <a:p>
            <a:endParaRPr lang="en-US" altLang="ja-JP" dirty="0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2"/>
            <a:ext cx="4978400" cy="381000"/>
          </a:xfrm>
        </p:spPr>
        <p:txBody>
          <a:bodyPr/>
          <a:lstStyle>
            <a:lvl1pPr>
              <a:defRPr sz="1400" b="1" i="0">
                <a:solidFill>
                  <a:srgbClr val="FF00FF"/>
                </a:solidFill>
                <a:effectLst/>
              </a:defRPr>
            </a:lvl1pPr>
          </a:lstStyle>
          <a:p>
            <a:endParaRPr lang="en-US" altLang="ja-JP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15300" y="6248400"/>
            <a:ext cx="571500" cy="292100"/>
          </a:xfrm>
        </p:spPr>
        <p:txBody>
          <a:bodyPr/>
          <a:lstStyle>
            <a:lvl1pPr>
              <a:defRPr sz="1400" b="0" i="0">
                <a:solidFill>
                  <a:srgbClr val="0000FF"/>
                </a:solidFill>
                <a:effectLst/>
              </a:defRPr>
            </a:lvl1pPr>
          </a:lstStyle>
          <a:p>
            <a:fld id="{684DC042-DA42-6A4D-AE89-46F8D07AA4EE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9225" name="Freeform 9"/>
            <p:cNvSpPr>
              <a:spLocks/>
            </p:cNvSpPr>
            <p:nvPr userDrawn="1"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6" name="Freeform 10"/>
            <p:cNvSpPr>
              <a:spLocks/>
            </p:cNvSpPr>
            <p:nvPr userDrawn="1"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7" name="Freeform 11"/>
            <p:cNvSpPr>
              <a:spLocks/>
            </p:cNvSpPr>
            <p:nvPr userDrawn="1"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228" name="Group 12"/>
            <p:cNvGrpSpPr>
              <a:grpSpLocks/>
            </p:cNvGrpSpPr>
            <p:nvPr userDrawn="1"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9229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0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1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2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3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3" name="Group 32"/>
          <p:cNvGrpSpPr/>
          <p:nvPr userDrawn="1"/>
        </p:nvGrpSpPr>
        <p:grpSpPr>
          <a:xfrm>
            <a:off x="7848600" y="4343403"/>
            <a:ext cx="742950" cy="1058863"/>
            <a:chOff x="7848600" y="4343400"/>
            <a:chExt cx="742950" cy="1058863"/>
          </a:xfrm>
        </p:grpSpPr>
        <p:sp>
          <p:nvSpPr>
            <p:cNvPr id="9235" name="Freeform 19"/>
            <p:cNvSpPr>
              <a:spLocks/>
            </p:cNvSpPr>
            <p:nvPr userDrawn="1"/>
          </p:nvSpPr>
          <p:spPr bwMode="auto">
            <a:xfrm rot="7320404">
              <a:off x="7793037" y="4660900"/>
              <a:ext cx="998538" cy="46513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6" name="Freeform 20"/>
            <p:cNvSpPr>
              <a:spLocks/>
            </p:cNvSpPr>
            <p:nvPr userDrawn="1"/>
          </p:nvSpPr>
          <p:spPr bwMode="auto">
            <a:xfrm rot="7320404">
              <a:off x="7767637" y="4640263"/>
              <a:ext cx="995363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7" name="Freeform 21"/>
            <p:cNvSpPr>
              <a:spLocks/>
            </p:cNvSpPr>
            <p:nvPr userDrawn="1"/>
          </p:nvSpPr>
          <p:spPr bwMode="auto">
            <a:xfrm rot="7320404">
              <a:off x="7937500" y="4622800"/>
              <a:ext cx="660400" cy="420688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238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9239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0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1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2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3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9244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45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76AE5-EEBA-4DC9-996D-EBD0890F7103}" type="datetime1">
              <a:rPr lang="en-US"/>
              <a:pPr>
                <a:defRPr/>
              </a:pPr>
              <a:t>11/25/2013</a:t>
            </a:fld>
            <a:endParaRPr lang="en-US" dirty="0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A12F0A1E-7C2E-42B7-B6F5-E334A3040F4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5678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EA0686FC-14C8-4A3C-865E-DBF3360529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970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26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pic>
        <p:nvPicPr>
          <p:cNvPr id="15" name="Picture 3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5541963"/>
            <a:ext cx="53149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5F1129FF-7BA5-4B91-95B6-9B667E9D570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124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9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kumimoji="0" lang="en-US" b="0" smtClean="0">
              <a:solidFill>
                <a:prstClr val="black"/>
              </a:solidFill>
              <a:effectLst/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C39A83-E74E-4AB2-B5F0-91044B7D848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6221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1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kumimoji="0" lang="en-US" b="0" smtClean="0">
              <a:solidFill>
                <a:prstClr val="black"/>
              </a:solidFill>
              <a:effectLst/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8" name="Rectangle 23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1" name="Rectangle 2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1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14E62CBE-6B22-4CDC-B375-91F30165C4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74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Text Placeholder 12"/>
          <p:cNvSpPr>
            <a:spLocks noGrp="1"/>
          </p:cNvSpPr>
          <p:nvPr>
            <p:ph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11/25/2013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US"/>
              <a:t>Klaus Dehmelt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7CA0ABF7-ED07-4055-9BAD-57C633AC39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874423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3" name="Rectangle 23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5AECB43-EE14-4723-A7F1-809096720E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67130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5ACC4E07-6085-4A2A-BCC4-5FB0DFCEE91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3169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3FC72987-203F-42B7-9FE3-5189813BEFB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11/25/2013</a:t>
            </a:fld>
            <a:endParaRPr lang="en-US" dirty="0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771270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62F27-C10D-46A9-9AFB-9D402A22FA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8831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A7B1A700-7212-524C-82CA-F704C367C37F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9792A810-362D-4F6F-9E37-E8B979E49D9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5337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Comic Sans MS"/>
            </a:endParaRP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5" name="Group 70"/>
          <p:cNvGrpSpPr>
            <a:grpSpLocks/>
          </p:cNvGrpSpPr>
          <p:nvPr userDrawn="1"/>
        </p:nvGrpSpPr>
        <p:grpSpPr bwMode="auto">
          <a:xfrm>
            <a:off x="7848600" y="4343400"/>
            <a:ext cx="742950" cy="1058863"/>
            <a:chOff x="7848600" y="4343400"/>
            <a:chExt cx="742950" cy="1058863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7793038" y="4660900"/>
              <a:ext cx="998538" cy="46513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7766845" y="4641056"/>
              <a:ext cx="995362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7938295" y="4622006"/>
              <a:ext cx="658812" cy="42227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5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1377950" y="6248400"/>
            <a:ext cx="1728788" cy="330200"/>
          </a:xfrm>
        </p:spPr>
        <p:txBody>
          <a:bodyPr/>
          <a:lstStyle>
            <a:lvl1pPr>
              <a:defRPr sz="1400" b="1" i="0">
                <a:solidFill>
                  <a:srgbClr val="0000FF"/>
                </a:solidFill>
                <a:effectLst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4978400" cy="381000"/>
          </a:xfrm>
        </p:spPr>
        <p:txBody>
          <a:bodyPr/>
          <a:lstStyle>
            <a:lvl1pPr>
              <a:defRPr sz="1400" b="1" i="0">
                <a:solidFill>
                  <a:srgbClr val="FF00FF"/>
                </a:solidFill>
                <a:effectLst/>
              </a:defRPr>
            </a:lvl1pPr>
          </a:lstStyle>
          <a:p>
            <a:pPr>
              <a:defRPr/>
            </a:pPr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70784893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4DD4E-4936-409D-ADAC-9992A5A2EC89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24866705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8638" y="6561138"/>
            <a:ext cx="1439862" cy="263525"/>
          </a:xfrm>
        </p:spPr>
        <p:txBody>
          <a:bodyPr/>
          <a:lstStyle>
            <a:lvl1pPr>
              <a:defRPr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00FF"/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0"/>
            <a:ext cx="533400" cy="252413"/>
          </a:xfrm>
        </p:spPr>
        <p:txBody>
          <a:bodyPr/>
          <a:lstStyle>
            <a:lvl1pPr>
              <a:defRPr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fld id="{CA35FD97-8474-4B26-9E94-6A9408295888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51009647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8" y="17463"/>
            <a:ext cx="1492250" cy="68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 userDrawn="1"/>
          </p:nvSpPr>
          <p:spPr bwMode="auto">
            <a:xfrm flipH="1">
              <a:off x="5506" y="1338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138" y="6573838"/>
            <a:ext cx="1439862" cy="263525"/>
          </a:xfrm>
        </p:spPr>
        <p:txBody>
          <a:bodyPr/>
          <a:lstStyle>
            <a:lvl1pPr>
              <a:defRPr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00FF"/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fld id="{41AFA05E-8E51-41A0-A36D-499666C0AAB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6578022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4987D-58AD-4946-94B5-C88F3ED5D20C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22300153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8" y="0"/>
            <a:ext cx="149225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5" name="Freeform 4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506" y="1338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B6BC3-8293-4743-AAEA-3153739544D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04738823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CFF534-D5D5-4CA4-9755-D7DA990B273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722992705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963" y="6565900"/>
            <a:ext cx="1506537" cy="2746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25" y="6578600"/>
            <a:ext cx="4237038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CE095-5939-4A0D-8896-07539B6EBC8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1688215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1B27B-24D2-49C2-85DF-B278CAE9C5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2816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9169" y="6561671"/>
            <a:ext cx="1439332" cy="262467"/>
          </a:xfrm>
        </p:spPr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FF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fld id="{5C1AF64A-CB62-3D4B-9CBC-C26B9FF18E2B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53B3C10-DA61-4430-9336-E7B522F5B4CF}" type="datetime1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fld id="{61583A9F-2D60-4700-98DC-0C0C4DE57FFE}" type="slidenum"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8543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A21D37-83F1-4746-A2AE-26F3CDE1478E}" type="datetime1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fld id="{1BE52FB1-E9C7-4A5F-BCB9-E58B1E90D887}" type="slidenum"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7516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8FD7DC-4709-44BF-AAE4-ED8DB90FCED6}" type="datetime1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fld id="{DA5C39BC-5E71-4C05-BEFA-03E441D0B981}" type="slidenum"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9670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1369BC-80DD-4AEB-B8F3-AEC795F90A37}" type="datetime1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t>C.Woody, EIC Detector R&amp;D Committee,  6/5/13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fld id="{0DA820DD-04B2-4153-8857-7F52E4F3A1D7}" type="slidenum"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5387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57AD317-476F-45F0-A123-6E3EA8EEA480}" type="datetime1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t>C.Woody, EIC Detector R&amp;D Committee,  6/5/13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fld id="{33CD0EFE-0F3E-43B0-9836-7FD947F909A5}" type="slidenum"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2059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DE1853-80FA-44EA-A3BD-7F62C8FA7EE5}" type="datetime1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t>C.Woody, EIC Detector R&amp;D Committee,  6/5/13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fld id="{FC3D9483-D6CB-4489-8D45-5D593868636E}" type="slidenum"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8123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Comic Sans MS"/>
              <a:ea typeface="ＭＳ Ｐゴシック"/>
              <a:cs typeface="Arial" pitchFamily="34" charset="0"/>
            </a:endParaRP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grpSp>
        <p:nvGrpSpPr>
          <p:cNvPr id="15" name="Group 70"/>
          <p:cNvGrpSpPr>
            <a:grpSpLocks/>
          </p:cNvGrpSpPr>
          <p:nvPr userDrawn="1"/>
        </p:nvGrpSpPr>
        <p:grpSpPr bwMode="auto">
          <a:xfrm>
            <a:off x="7848600" y="4343400"/>
            <a:ext cx="742950" cy="1058863"/>
            <a:chOff x="7848600" y="4343400"/>
            <a:chExt cx="742950" cy="1058863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7793038" y="4660900"/>
              <a:ext cx="998538" cy="46513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7766845" y="4641056"/>
              <a:ext cx="995362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7938295" y="4622006"/>
              <a:ext cx="658812" cy="42227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5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  <a:ea typeface="ＭＳ Ｐゴシック"/>
              <a:cs typeface="Arial" pitchFamily="34" charset="0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 dirty="0">
              <a:solidFill>
                <a:srgbClr val="FF00FF"/>
              </a:solidFill>
              <a:ea typeface="ＭＳ Ｐゴシック"/>
              <a:cs typeface="Arial" pitchFamily="3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1377950" y="6248400"/>
            <a:ext cx="1728788" cy="330200"/>
          </a:xfrm>
        </p:spPr>
        <p:txBody>
          <a:bodyPr/>
          <a:lstStyle>
            <a:lvl1pPr>
              <a:defRPr sz="1400" b="1" i="0">
                <a:solidFill>
                  <a:srgbClr val="0000FF"/>
                </a:solidFill>
                <a:effectLst/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4978400" cy="381000"/>
          </a:xfrm>
        </p:spPr>
        <p:txBody>
          <a:bodyPr/>
          <a:lstStyle>
            <a:lvl1pPr>
              <a:defRPr sz="1400" b="1" i="0">
                <a:solidFill>
                  <a:srgbClr val="FF00FF"/>
                </a:solidFill>
                <a:effectLst/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115300" y="6248400"/>
            <a:ext cx="571500" cy="292100"/>
          </a:xfrm>
        </p:spPr>
        <p:txBody>
          <a:bodyPr/>
          <a:lstStyle>
            <a:lvl1pPr>
              <a:defRPr sz="1400" b="0" i="0">
                <a:solidFill>
                  <a:srgbClr val="0000FF"/>
                </a:solidFill>
                <a:effectLst/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69B80AB2-15A9-4089-B617-6247994805CE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74810702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01B239CE-6488-4245-A9C1-75AF1582DEB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16451449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8638" y="6561138"/>
            <a:ext cx="1439862" cy="263525"/>
          </a:xfrm>
        </p:spPr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FF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1882EEA9-9295-4E3B-B747-6FDEDB255896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59049366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8" y="17463"/>
            <a:ext cx="1492250" cy="68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 userDrawn="1"/>
          </p:nvSpPr>
          <p:spPr bwMode="auto">
            <a:xfrm flipH="1">
              <a:off x="5506" y="1335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138" y="6573838"/>
            <a:ext cx="1439862" cy="263525"/>
          </a:xfrm>
        </p:spPr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FF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A913E591-C417-4708-A8E8-386F75175D1A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5119783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icture.outlook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9324" y="16704"/>
            <a:ext cx="1492758" cy="68894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669" y="6574370"/>
            <a:ext cx="1439332" cy="262467"/>
          </a:xfrm>
        </p:spPr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51206" y="6565900"/>
            <a:ext cx="4902200" cy="228600"/>
          </a:xfrm>
        </p:spPr>
        <p:txBody>
          <a:bodyPr/>
          <a:lstStyle>
            <a:lvl1pPr>
              <a:defRPr smtClean="0">
                <a:solidFill>
                  <a:srgbClr val="FF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fld id="{5C1AF64A-CB62-3D4B-9CBC-C26B9FF18E2B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grpSp>
        <p:nvGrpSpPr>
          <p:cNvPr id="10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11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DE4BF92C-17FF-41BA-A7E4-FF59521CD18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7078139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8" y="0"/>
            <a:ext cx="149225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5" name="Freeform 4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506" y="1335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E76FFBFB-06A2-4796-80DE-45405F7054D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4991854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2776CE3C-7FE9-4129-AC0A-DFE139F373F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74627660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963" y="6565900"/>
            <a:ext cx="1506537" cy="274638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25" y="6578600"/>
            <a:ext cx="4237038" cy="22860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2CC56FE8-C15B-4A6C-8B7A-EF7042CC463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5457355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EBCB642E-D177-4F31-B598-1761AAFA04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44355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Comic Sans MS"/>
            </a:endParaRP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5" name="Group 70"/>
          <p:cNvGrpSpPr>
            <a:grpSpLocks/>
          </p:cNvGrpSpPr>
          <p:nvPr userDrawn="1"/>
        </p:nvGrpSpPr>
        <p:grpSpPr bwMode="auto">
          <a:xfrm>
            <a:off x="7848600" y="4343400"/>
            <a:ext cx="742950" cy="1058863"/>
            <a:chOff x="7848600" y="4343400"/>
            <a:chExt cx="742950" cy="1058863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7793038" y="4660900"/>
              <a:ext cx="998538" cy="46513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7766845" y="4641056"/>
              <a:ext cx="995362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7938295" y="4622006"/>
              <a:ext cx="658812" cy="42227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1377950" y="6248400"/>
            <a:ext cx="1728788" cy="330200"/>
          </a:xfrm>
        </p:spPr>
        <p:txBody>
          <a:bodyPr/>
          <a:lstStyle>
            <a:lvl1pPr>
              <a:defRPr sz="1400" b="1" i="0" dirty="0">
                <a:solidFill>
                  <a:srgbClr val="0000FF"/>
                </a:solidFill>
                <a:effectLst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4978400" cy="381000"/>
          </a:xfrm>
        </p:spPr>
        <p:txBody>
          <a:bodyPr/>
          <a:lstStyle>
            <a:lvl1pPr>
              <a:defRPr sz="1400" b="1" i="0" dirty="0">
                <a:solidFill>
                  <a:srgbClr val="FF00FF"/>
                </a:solidFill>
                <a:effectLst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115300" y="6248400"/>
            <a:ext cx="571500" cy="292100"/>
          </a:xfrm>
        </p:spPr>
        <p:txBody>
          <a:bodyPr/>
          <a:lstStyle>
            <a:lvl1pPr>
              <a:defRPr sz="1400" b="0" i="0" smtClean="0">
                <a:solidFill>
                  <a:srgbClr val="0000FF"/>
                </a:solidFill>
                <a:effectLst/>
              </a:defRPr>
            </a:lvl1pPr>
          </a:lstStyle>
          <a:p>
            <a:pPr>
              <a:defRPr/>
            </a:pPr>
            <a:fld id="{7A9D2564-295A-425E-8A11-12829849AAE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97815127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3E283-33D5-40D8-8FE8-4DDD4D3B8AD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436526967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8638" y="6561138"/>
            <a:ext cx="1439862" cy="263525"/>
          </a:xfrm>
        </p:spPr>
        <p:txBody>
          <a:bodyPr/>
          <a:lstStyle>
            <a:lvl1pPr>
              <a:defRPr dirty="0"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FF00FF"/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fld id="{65529320-9133-4221-9B83-8FD2399E05DF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300395362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8" y="17463"/>
            <a:ext cx="149225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 userDrawn="1"/>
          </p:nvSpPr>
          <p:spPr bwMode="auto">
            <a:xfrm flipH="1">
              <a:off x="5506" y="1334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138" y="6573838"/>
            <a:ext cx="1439862" cy="263525"/>
          </a:xfrm>
        </p:spPr>
        <p:txBody>
          <a:bodyPr/>
          <a:lstStyle>
            <a:lvl1pPr>
              <a:defRPr dirty="0"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FF00FF"/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fld id="{C0FC52A6-0FB5-4A2B-A38B-0F972B4BF5E6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0749009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DAAC0-C937-493D-9E6F-75386BA71AE8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2582322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C7F85B-340E-9941-AF39-030851572DD6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8" y="0"/>
            <a:ext cx="149225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5" name="Freeform 4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506" y="1334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BF998-362F-4FD8-9DAE-741674CE375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655130287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F06F99-873E-4412-A042-C222E0C54F5C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18205218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963" y="6565900"/>
            <a:ext cx="1506537" cy="2746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25" y="6578600"/>
            <a:ext cx="4237038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09A0B-DBD1-4FF7-B8FF-B519F5BE0DA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481385196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A81E1-6C6D-49F6-BA01-59BD8674AE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542478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1C08EBD-614B-40FB-BB53-E6C7C2AC1CD4}" type="datetime1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fld id="{01D4F818-ADD0-422A-B588-9D3A617D5F23}" type="slidenum"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10974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FA6122-5D76-44A2-9B19-C8572A5244FE}" type="datetime1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fld id="{FE1186B5-5BFE-4D58-8224-C777609FF335}" type="slidenum">
              <a:rPr lang="en-US">
                <a:solidFill>
                  <a:srgbClr val="FF0000">
                    <a:lumMod val="60000"/>
                    <a:lumOff val="40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0000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83783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76AE5-EEBA-4DC9-996D-EBD0890F7103}" type="datetime1">
              <a:rPr lang="en-US"/>
              <a:pPr>
                <a:defRPr/>
              </a:pPr>
              <a:t>11/25/2013</a:t>
            </a:fld>
            <a:endParaRPr lang="en-US" dirty="0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A12F0A1E-7C2E-42B7-B6F5-E334A3040F4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35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EA0686FC-14C8-4A3C-865E-DBF3360529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0777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26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pic>
        <p:nvPicPr>
          <p:cNvPr id="15" name="Picture 3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5541963"/>
            <a:ext cx="53149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5F1129FF-7BA5-4B91-95B6-9B667E9D570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204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9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kumimoji="0" lang="en-US" b="0" smtClean="0">
              <a:solidFill>
                <a:prstClr val="black"/>
              </a:solidFill>
              <a:effectLst/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C39A83-E74E-4AB2-B5F0-91044B7D848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6256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C7F85B-340E-9941-AF39-030851572DD6}" type="slidenum">
              <a:rPr lang="en-US" altLang="ja-JP"/>
              <a:pPr/>
              <a:t>‹#›</a:t>
            </a:fld>
            <a:endParaRPr lang="en-US" altLang="ja-JP"/>
          </a:p>
        </p:txBody>
      </p:sp>
      <p:pic>
        <p:nvPicPr>
          <p:cNvPr id="6" name="Picture 5" descr="picture.outlook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924" y="0"/>
            <a:ext cx="1492758" cy="688942"/>
          </a:xfrm>
          <a:prstGeom prst="rect">
            <a:avLst/>
          </a:prstGeom>
        </p:spPr>
      </p:pic>
      <p:grpSp>
        <p:nvGrpSpPr>
          <p:cNvPr id="8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9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1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kumimoji="0" lang="en-US" b="0" smtClean="0">
              <a:solidFill>
                <a:prstClr val="black"/>
              </a:solidFill>
              <a:effectLst/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8" name="Rectangle 23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1" name="Rectangle 2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1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14E62CBE-6B22-4CDC-B375-91F30165C4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5619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Text Placeholder 12"/>
          <p:cNvSpPr>
            <a:spLocks noGrp="1"/>
          </p:cNvSpPr>
          <p:nvPr>
            <p:ph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11/25/2013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US"/>
              <a:t>Klaus Dehmelt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7CA0ABF7-ED07-4055-9BAD-57C633AC39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295405"/>
      </p:ext>
    </p:extLst>
  </p:cSld>
  <p:clrMapOvr>
    <a:masterClrMapping/>
  </p:clrMapOvr>
  <p:hf hdr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3" name="Rectangle 23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5AECB43-EE14-4723-A7F1-809096720E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298711"/>
      </p:ext>
    </p:extLst>
  </p:cSld>
  <p:clrMapOvr>
    <a:masterClrMapping/>
  </p:clrMapOvr>
  <p:hf hdr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5ACC4E07-6085-4A2A-BCC4-5FB0DFCEE91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5012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3FC72987-203F-42B7-9FE3-5189813BEFB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11/25/2013</a:t>
            </a:fld>
            <a:endParaRPr lang="en-US" dirty="0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015539"/>
      </p:ext>
    </p:extLst>
  </p:cSld>
  <p:clrMapOvr>
    <a:masterClrMapping/>
  </p:clrMapOvr>
  <p:hf hdr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62F27-C10D-46A9-9AFB-9D402A22FA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3144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9792A810-362D-4F6F-9E37-E8B979E49D9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11/25/2013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8896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  <a:effectLst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solidFill>
                  <a:prstClr val="black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solidFill>
                  <a:prstClr val="black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kumimoji="0" lang="en-US">
                <a:solidFill>
                  <a:prstClr val="white"/>
                </a:solidFill>
                <a:effectLst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7C9B81F-C347-4BEF-BFDF-29C42F48304A}" type="datetimeFigureOut">
              <a:rPr lang="en-US" smtClean="0"/>
              <a:pPr/>
              <a:t>11/25/2013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r>
              <a:rPr lang="en-US" smtClean="0">
                <a:solidFill>
                  <a:srgbClr val="2DA2BF">
                    <a:tint val="20000"/>
                  </a:srgbClr>
                </a:solidFill>
              </a:rPr>
              <a:t>Thomas K Hemmick</a:t>
            </a:r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C3582EA7-0D41-49A5-AC07-3F25B2B744C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620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11/25/2013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22745C0-8298-4355-B749-9A72BF96731E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41795732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white"/>
                </a:solidFill>
              </a:rPr>
              <a:pPr/>
              <a:t>11/25/2013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white"/>
                </a:solidFill>
              </a:rPr>
              <a:t>Thomas K Hemmick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3FD0341-02FE-4CCB-B2CF-17720E606E94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86185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DBD2CD6-BD71-9540-8FCE-C04CD30520C4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white"/>
                </a:solidFill>
              </a:rPr>
              <a:pPr/>
              <a:t>11/25/2013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white"/>
                </a:solidFill>
              </a:rPr>
              <a:t>Thomas K Hemmick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28CF2D5-ABFF-47B4-8B92-CE88B7B2DF20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8510620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11/25/2013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F32753E-099F-43F4-9039-29F1F827E97F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5999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white"/>
                </a:solidFill>
              </a:rPr>
              <a:pPr/>
              <a:t>11/25/2013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white"/>
                </a:solidFill>
              </a:rPr>
              <a:t>Thomas K Hemmick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43E8328-ED60-4BC0-87DA-68F30C45CF1D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816615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11/25/2013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87DDF0E-187D-45C1-B4EF-CDADBAE42B45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289131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11/25/2013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D64722D-1483-4527-A1F3-88874B8E402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7057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7C9B81F-C347-4BEF-BFDF-29C42F48304A}" type="datetimeFigureOut">
              <a:rPr lang="en-US" smtClean="0">
                <a:solidFill>
                  <a:prstClr val="white"/>
                </a:solidFill>
              </a:rPr>
              <a:pPr/>
              <a:t>11/25/2013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en-US" smtClean="0">
                <a:solidFill>
                  <a:prstClr val="white"/>
                </a:solidFill>
              </a:rPr>
              <a:t>Thomas K Hemmick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449FADE-D8EB-4A69-8EC6-0BAA1C151184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  <a:effectLst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850369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11/25/2013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0E0D086-2CFE-4582-AFBB-E7764789D573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347457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11/25/2013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32FF290-A794-4FBC-A02C-5FAF188AEF48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434218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11/25/2013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745C0-8298-4355-B749-9A72BF96731E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134089"/>
            <a:ext cx="8229600" cy="78032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538868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480" y="273629"/>
            <a:ext cx="8225280" cy="1142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456481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127681" y="6247376"/>
            <a:ext cx="2895840" cy="469489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6556321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fld id="{7B263AA9-63A8-435C-B083-93C0A661F5BB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112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434" y="6565901"/>
            <a:ext cx="1507067" cy="275168"/>
          </a:xfrm>
        </p:spPr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36" y="6578600"/>
            <a:ext cx="4236508" cy="228600"/>
          </a:xfrm>
        </p:spPr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AC92166-1194-2F48-BFD2-97EB8C061038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  <a:effectLst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solidFill>
                  <a:prstClr val="black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solidFill>
                  <a:prstClr val="black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kumimoji="0" lang="en-US">
                <a:solidFill>
                  <a:prstClr val="white"/>
                </a:solidFill>
                <a:effectLst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7C9B81F-C347-4BEF-BFDF-29C42F48304A}" type="datetimeFigureOut">
              <a:rPr lang="en-US" smtClean="0"/>
              <a:pPr/>
              <a:t>11/25/2013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r>
              <a:rPr lang="en-US" smtClean="0">
                <a:solidFill>
                  <a:srgbClr val="2DA2BF">
                    <a:tint val="20000"/>
                  </a:srgbClr>
                </a:solidFill>
              </a:rPr>
              <a:t>Thomas K Hemmick</a:t>
            </a:r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C3582EA7-0D41-49A5-AC07-3F25B2B744C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4326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11/25/2013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22745C0-8298-4355-B749-9A72BF96731E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83914449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white"/>
                </a:solidFill>
              </a:rPr>
              <a:pPr/>
              <a:t>11/25/2013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white"/>
                </a:solidFill>
              </a:rPr>
              <a:t>Thomas K Hemmick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3FD0341-02FE-4CCB-B2CF-17720E606E94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446391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white"/>
                </a:solidFill>
              </a:rPr>
              <a:pPr/>
              <a:t>11/25/2013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white"/>
                </a:solidFill>
              </a:rPr>
              <a:t>Thomas K Hemmick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28CF2D5-ABFF-47B4-8B92-CE88B7B2DF20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096737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11/25/2013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F32753E-099F-43F4-9039-29F1F827E97F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962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white"/>
                </a:solidFill>
              </a:rPr>
              <a:pPr/>
              <a:t>11/25/2013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white"/>
                </a:solidFill>
              </a:rPr>
              <a:t>Thomas K Hemmick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43E8328-ED60-4BC0-87DA-68F30C45CF1D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152551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11/25/2013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87DDF0E-187D-45C1-B4EF-CDADBAE42B45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133045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11/25/2013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D64722D-1483-4527-A1F3-88874B8E402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272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7C9B81F-C347-4BEF-BFDF-29C42F48304A}" type="datetimeFigureOut">
              <a:rPr lang="en-US" smtClean="0">
                <a:solidFill>
                  <a:prstClr val="white"/>
                </a:solidFill>
              </a:rPr>
              <a:pPr/>
              <a:t>11/25/2013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en-US" smtClean="0">
                <a:solidFill>
                  <a:prstClr val="white"/>
                </a:solidFill>
              </a:rPr>
              <a:t>Thomas K Hemmick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449FADE-D8EB-4A69-8EC6-0BAA1C151184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  <a:effectLst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kumimoji="0" lang="en-US">
              <a:solidFill>
                <a:prstClr val="white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657085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11/25/2013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0E0D086-2CFE-4582-AFBB-E7764789D573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087894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2" y="624522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5" y="6245228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8"/>
            <a:ext cx="2133600" cy="476250"/>
          </a:xfrm>
          <a:prstGeom prst="rect">
            <a:avLst/>
          </a:prstGeom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32F8949-A4D7-1044-8DE4-2C17568E9D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11/25/2013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32FF290-A794-4FBC-A02C-5FAF188AEF48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515593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>
                <a:solidFill>
                  <a:prstClr val="black"/>
                </a:solidFill>
              </a:rPr>
              <a:pPr/>
              <a:t>11/25/2013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Thomas K Hemmick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745C0-8298-4355-B749-9A72BF96731E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134089"/>
            <a:ext cx="8229600" cy="78032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794074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480" y="273629"/>
            <a:ext cx="8225280" cy="1142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456481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127681" y="6247376"/>
            <a:ext cx="2895840" cy="469489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6556321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fld id="{7B263AA9-63A8-435C-B083-93C0A661F5BB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840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gi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23.xml"/><Relationship Id="rId21" Type="http://schemas.openxmlformats.org/officeDocument/2006/relationships/image" Target="../media/image5.png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2.xml"/><Relationship Id="rId16" Type="http://schemas.openxmlformats.org/officeDocument/2006/relationships/theme" Target="../theme/theme3.xml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5.png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10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12.jpeg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2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5" Type="http://schemas.openxmlformats.org/officeDocument/2006/relationships/image" Target="../media/image12.jpeg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434" y="6565901"/>
            <a:ext cx="1507067" cy="27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endParaRPr lang="en-US" altLang="ja-JP" dirty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6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>
              <a:defRPr kumimoji="0" sz="1200" i="1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endParaRPr lang="en-US" altLang="ja-JP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2" y="6553200"/>
            <a:ext cx="5334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fld id="{9EA87294-3AFE-9D4E-921B-BEF8B3AF57E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7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59" name="Group 58"/>
          <p:cNvGrpSpPr>
            <a:grpSpLocks noChangeAspect="1"/>
          </p:cNvGrpSpPr>
          <p:nvPr/>
        </p:nvGrpSpPr>
        <p:grpSpPr>
          <a:xfrm>
            <a:off x="0" y="6156722"/>
            <a:ext cx="1003762" cy="701278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0560" y="5896380"/>
              <a:ext cx="1296590" cy="773043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8803" y="5988097"/>
              <a:ext cx="84534" cy="153656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5797" y="6216794"/>
              <a:ext cx="942975" cy="48836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5575" y="6257292"/>
              <a:ext cx="625078" cy="44548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438" y="5928540"/>
              <a:ext cx="160734" cy="144127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5175" y="6680143"/>
              <a:ext cx="90487" cy="133407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060" y="6017875"/>
              <a:ext cx="229791" cy="45620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322" y="5997626"/>
              <a:ext cx="433387" cy="207257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5132" y="6120312"/>
              <a:ext cx="185737" cy="79806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212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8213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8220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8229" name="Group 37"/>
          <p:cNvGrpSpPr>
            <a:grpSpLocks/>
          </p:cNvGrpSpPr>
          <p:nvPr/>
        </p:nvGrpSpPr>
        <p:grpSpPr bwMode="auto">
          <a:xfrm>
            <a:off x="8680453" y="1628776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 userDrawn="1"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 userDrawn="1"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 userDrawn="1"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pic>
        <p:nvPicPr>
          <p:cNvPr id="57" name="Picture 56" descr="EIClogo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5" y="32780"/>
            <a:ext cx="458925" cy="424420"/>
          </a:xfrm>
          <a:prstGeom prst="rect">
            <a:avLst/>
          </a:prstGeom>
        </p:spPr>
      </p:pic>
      <p:grpSp>
        <p:nvGrpSpPr>
          <p:cNvPr id="8252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1" r:id="rId3"/>
    <p:sldLayoutId id="2147483657" r:id="rId4"/>
    <p:sldLayoutId id="2147483655" r:id="rId5"/>
    <p:sldLayoutId id="2147483658" r:id="rId6"/>
    <p:sldLayoutId id="2147483656" r:id="rId7"/>
    <p:sldLayoutId id="2147483653" r:id="rId8"/>
    <p:sldLayoutId id="2147483659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2pPr>
      <a:lvl3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3pPr>
      <a:lvl4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4pPr>
      <a:lvl5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2883" indent="-342883" algn="l" rtl="0" fontAlgn="base">
        <a:spcBef>
          <a:spcPct val="20000"/>
        </a:spcBef>
        <a:spcAft>
          <a:spcPct val="0"/>
        </a:spcAft>
        <a:buClr>
          <a:srgbClr val="0000FF"/>
        </a:buClr>
        <a:buFont typeface="Wingdings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  <a:cs typeface="+mn-cs"/>
        </a:defRPr>
      </a:lvl1pPr>
      <a:lvl2pPr marL="742912" indent="-285735" algn="l" rtl="0" fontAlgn="base">
        <a:spcBef>
          <a:spcPct val="20000"/>
        </a:spcBef>
        <a:spcAft>
          <a:spcPct val="0"/>
        </a:spcAft>
        <a:buClr>
          <a:srgbClr val="0000FF"/>
        </a:buClr>
        <a:buFont typeface="Wingdings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2pPr>
      <a:lvl3pPr marL="1142943" indent="-228588" algn="l" rtl="0" fontAlgn="base">
        <a:spcBef>
          <a:spcPct val="20000"/>
        </a:spcBef>
        <a:spcAft>
          <a:spcPct val="0"/>
        </a:spcAft>
        <a:buBlip>
          <a:blip r:embed="rId12"/>
        </a:buBlip>
        <a:defRPr kumimoji="1" sz="18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3pPr>
      <a:lvl4pPr marL="1600120" indent="-228588" algn="l" rtl="0" fontAlgn="base">
        <a:spcBef>
          <a:spcPct val="20000"/>
        </a:spcBef>
        <a:spcAft>
          <a:spcPct val="0"/>
        </a:spcAft>
        <a:buBlip>
          <a:blip r:embed="rId13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4pPr>
      <a:lvl5pPr marL="2057297" indent="-228588" algn="l" rtl="0" fontAlgn="base">
        <a:spcBef>
          <a:spcPct val="20000"/>
        </a:spcBef>
        <a:spcAft>
          <a:spcPct val="0"/>
        </a:spcAft>
        <a:buSzPct val="120000"/>
        <a:buFontTx/>
        <a:buBlip>
          <a:blip r:embed="rId14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27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2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2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C88391-581A-406F-9DA4-8C82EFD7852C}" type="datetime1">
              <a:rPr lang="en-US" b="0">
                <a:effectLst/>
              </a:rPr>
              <a:pPr>
                <a:defRPr/>
              </a:pPr>
              <a:t>11/25/2013</a:t>
            </a:fld>
            <a:endParaRPr lang="en-US" b="0" dirty="0">
              <a:effectLst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b="0">
                <a:effectLst/>
              </a:rPr>
              <a:t>K. Dehmelt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600">
                <a:solidFill>
                  <a:srgbClr val="7B9899"/>
                </a:solidFill>
              </a:defRPr>
            </a:lvl1pPr>
          </a:lstStyle>
          <a:p>
            <a:fld id="{ECA3D0A4-43A3-43E2-AEB3-14A8EA8EA2FB}" type="slidenum">
              <a:rPr kumimoji="0" lang="en-US" b="0" smtClean="0">
                <a:effectLst/>
                <a:latin typeface="Georgia" panose="02040502050405020303" pitchFamily="18" charset="0"/>
                <a:cs typeface="Arial" panose="020B0604020202020204" pitchFamily="34" charset="0"/>
              </a:rPr>
              <a:pPr/>
              <a:t>‹#›</a:t>
            </a:fld>
            <a:endParaRPr kumimoji="0" lang="en-US" b="0" smtClean="0">
              <a:effectLst/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1038" name="Title Placeholder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40" name="Picture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" y="6064250"/>
            <a:ext cx="2049463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524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anose="05020102010507070707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anose="05000000000000000000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963" y="6565900"/>
            <a:ext cx="15065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0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200" i="1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3775" y="0"/>
            <a:ext cx="5334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-128"/>
              </a:defRPr>
            </a:lvl1pPr>
          </a:lstStyle>
          <a:p>
            <a:pPr>
              <a:defRPr/>
            </a:pPr>
            <a:fld id="{BFE1D5C2-881C-4C2E-B4E7-03B42D38178D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3078" name="Group 58"/>
          <p:cNvGrpSpPr>
            <a:grpSpLocks noChangeAspect="1"/>
          </p:cNvGrpSpPr>
          <p:nvPr/>
        </p:nvGrpSpPr>
        <p:grpSpPr bwMode="auto">
          <a:xfrm>
            <a:off x="0" y="6156325"/>
            <a:ext cx="1003300" cy="701675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1231" y="5895437"/>
              <a:ext cx="1295912" cy="774261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9150" y="5988517"/>
              <a:ext cx="84700" cy="15231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4878" y="6216988"/>
              <a:ext cx="944406" cy="488674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6163" y="6257182"/>
              <a:ext cx="624664" cy="44636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664" y="5929284"/>
              <a:ext cx="160930" cy="14385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6004" y="6680276"/>
              <a:ext cx="88935" cy="133274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957" y="6018134"/>
              <a:ext cx="228690" cy="456941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767" y="5996979"/>
              <a:ext cx="431971" cy="207316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4499" y="6119676"/>
              <a:ext cx="186340" cy="803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3097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3098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9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6"/>
                  <a:ext cx="116" cy="130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5" y="3566"/>
                  <a:ext cx="44" cy="114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4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59" y="3886"/>
                <a:ext cx="245" cy="147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3102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8" y="4048"/>
                  <a:ext cx="76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1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1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50" y="3490"/>
                  <a:ext cx="322" cy="595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9" y="3630"/>
                  <a:ext cx="194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1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6" y="3605"/>
                  <a:ext cx="245" cy="87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3079" name="Group 37"/>
          <p:cNvGrpSpPr>
            <a:grpSpLocks/>
          </p:cNvGrpSpPr>
          <p:nvPr/>
        </p:nvGrpSpPr>
        <p:grpSpPr bwMode="auto">
          <a:xfrm>
            <a:off x="8680450" y="1628775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pic>
        <p:nvPicPr>
          <p:cNvPr id="3081" name="Picture 56" descr="EIClogo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3338"/>
            <a:ext cx="458788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82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8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69703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MS PGothic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anose="05000000000000000000" pitchFamily="2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anose="05000000000000000000" pitchFamily="2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Blip>
          <a:blip r:embed="rId19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SzPct val="120000"/>
        <a:buBlip>
          <a:blip r:embed="rId20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21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21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21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21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963" y="6565900"/>
            <a:ext cx="15065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b="1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0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200" b="1" i="1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553200"/>
            <a:ext cx="5334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b="1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fld id="{BA0AFC6A-2E5F-4404-ABE4-6DC48C3C004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4102" name="Group 58"/>
          <p:cNvGrpSpPr>
            <a:grpSpLocks noChangeAspect="1"/>
          </p:cNvGrpSpPr>
          <p:nvPr/>
        </p:nvGrpSpPr>
        <p:grpSpPr bwMode="auto">
          <a:xfrm>
            <a:off x="0" y="6156325"/>
            <a:ext cx="1003300" cy="701675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1231" y="5895437"/>
              <a:ext cx="1295912" cy="774261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9150" y="5988517"/>
              <a:ext cx="84700" cy="15231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4878" y="6216988"/>
              <a:ext cx="944406" cy="488674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6163" y="6257182"/>
              <a:ext cx="624664" cy="44636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664" y="5929284"/>
              <a:ext cx="160930" cy="14385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6004" y="6680276"/>
              <a:ext cx="88935" cy="133274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957" y="6018134"/>
              <a:ext cx="228690" cy="456941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767" y="5996979"/>
              <a:ext cx="431971" cy="207316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4499" y="6119676"/>
              <a:ext cx="186340" cy="803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4121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4122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9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6"/>
                  <a:ext cx="116" cy="131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5" y="3565"/>
                  <a:ext cx="44" cy="115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4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59" y="3886"/>
                <a:ext cx="245" cy="147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grpSp>
            <p:nvGrpSpPr>
              <p:cNvPr id="4126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8" y="4048"/>
                  <a:ext cx="76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1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1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50" y="3490"/>
                  <a:ext cx="322" cy="595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9" y="3630"/>
                  <a:ext cx="194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1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6" y="3605"/>
                  <a:ext cx="245" cy="87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</p:grpSp>
        </p:grpSp>
      </p:grpSp>
      <p:grpSp>
        <p:nvGrpSpPr>
          <p:cNvPr id="4103" name="Group 37"/>
          <p:cNvGrpSpPr>
            <a:grpSpLocks/>
          </p:cNvGrpSpPr>
          <p:nvPr/>
        </p:nvGrpSpPr>
        <p:grpSpPr bwMode="auto">
          <a:xfrm>
            <a:off x="8680450" y="1628775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pic>
        <p:nvPicPr>
          <p:cNvPr id="4105" name="Picture 56" descr="EIClogo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3338"/>
            <a:ext cx="458788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6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5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502429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MS PGothic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anose="05000000000000000000" pitchFamily="2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anose="05000000000000000000" pitchFamily="2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Blip>
          <a:blip r:embed="rId12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SzPct val="120000"/>
        <a:buBlip>
          <a:blip r:embed="rId14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963" y="6565900"/>
            <a:ext cx="15065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i="1" dirty="0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0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200" i="1" dirty="0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553200"/>
            <a:ext cx="5334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i="1" smtClean="0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-128"/>
              </a:defRPr>
            </a:lvl1pPr>
          </a:lstStyle>
          <a:p>
            <a:pPr>
              <a:defRPr/>
            </a:pPr>
            <a:fld id="{85E4DD58-B4A7-4A75-8FE1-FD9913B319F1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1030" name="Group 58"/>
          <p:cNvGrpSpPr>
            <a:grpSpLocks noChangeAspect="1"/>
          </p:cNvGrpSpPr>
          <p:nvPr/>
        </p:nvGrpSpPr>
        <p:grpSpPr bwMode="auto">
          <a:xfrm>
            <a:off x="0" y="6156325"/>
            <a:ext cx="1003300" cy="701675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1231" y="5895437"/>
              <a:ext cx="1295912" cy="774261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9150" y="5988517"/>
              <a:ext cx="84700" cy="15231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4878" y="6216988"/>
              <a:ext cx="944406" cy="488674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6163" y="6257182"/>
              <a:ext cx="624664" cy="44636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664" y="5929284"/>
              <a:ext cx="160930" cy="14385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6004" y="6680276"/>
              <a:ext cx="88935" cy="133274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957" y="6018134"/>
              <a:ext cx="228690" cy="456941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767" y="5996979"/>
              <a:ext cx="431971" cy="207316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4499" y="6119676"/>
              <a:ext cx="186340" cy="803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1049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1050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8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6"/>
                  <a:ext cx="116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5" y="3563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4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59" y="3886"/>
                <a:ext cx="245" cy="147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054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8" y="4048"/>
                  <a:ext cx="76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1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1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50" y="3490"/>
                  <a:ext cx="322" cy="595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9" y="3630"/>
                  <a:ext cx="194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1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6" y="3605"/>
                  <a:ext cx="245" cy="87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1031" name="Group 37"/>
          <p:cNvGrpSpPr>
            <a:grpSpLocks/>
          </p:cNvGrpSpPr>
          <p:nvPr/>
        </p:nvGrpSpPr>
        <p:grpSpPr bwMode="auto">
          <a:xfrm>
            <a:off x="8680450" y="1628775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pic>
        <p:nvPicPr>
          <p:cNvPr id="1033" name="Picture 56" descr="EIClogo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3338"/>
            <a:ext cx="458788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4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4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23335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MS PGothic" panose="020B0600070205080204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anose="020B0600070205080204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anose="020B0600070205080204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anose="020B0600070205080204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anose="020B0600070205080204" pitchFamily="34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anose="05000000000000000000" pitchFamily="2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anose="020B0600070205080204" pitchFamily="34" charset="-128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anose="05000000000000000000" pitchFamily="2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SzPct val="120000"/>
        <a:buBlip>
          <a:blip r:embed="rId16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anose="020B0600070205080204" pitchFamily="34" charset="-128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17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17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17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17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27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2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2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C88391-581A-406F-9DA4-8C82EFD7852C}" type="datetime1">
              <a:rPr lang="en-US" b="0">
                <a:effectLst/>
              </a:rPr>
              <a:pPr>
                <a:defRPr/>
              </a:pPr>
              <a:t>11/25/2013</a:t>
            </a:fld>
            <a:endParaRPr lang="en-US" b="0" dirty="0">
              <a:effectLst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b="0">
                <a:effectLst/>
              </a:rPr>
              <a:t>K. Dehmelt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600">
                <a:solidFill>
                  <a:srgbClr val="7B9899"/>
                </a:solidFill>
              </a:defRPr>
            </a:lvl1pPr>
          </a:lstStyle>
          <a:p>
            <a:fld id="{ECA3D0A4-43A3-43E2-AEB3-14A8EA8EA2FB}" type="slidenum">
              <a:rPr kumimoji="0" lang="en-US" b="0" smtClean="0">
                <a:effectLst/>
                <a:latin typeface="Georgia" panose="02040502050405020303" pitchFamily="18" charset="0"/>
                <a:cs typeface="Arial" panose="020B0604020202020204" pitchFamily="34" charset="0"/>
              </a:rPr>
              <a:pPr/>
              <a:t>‹#›</a:t>
            </a:fld>
            <a:endParaRPr kumimoji="0" lang="en-US" b="0" smtClean="0">
              <a:effectLst/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1038" name="Title Placeholder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40" name="Picture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" y="6064250"/>
            <a:ext cx="2049463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6499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anose="05020102010507070707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anose="05000000000000000000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black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black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5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  <a:effectLst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  <a:effectLst/>
                <a:latin typeface="Times New Roman" pitchFamily="18" charset="0"/>
              </a:rPr>
              <a:pPr/>
              <a:t>11/25/2013</a:t>
            </a:fld>
            <a:endParaRPr lang="en-US" dirty="0">
              <a:solidFill>
                <a:srgbClr val="464646">
                  <a:shade val="90000"/>
                </a:srgbClr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en-US" smtClean="0">
                <a:solidFill>
                  <a:prstClr val="black"/>
                </a:solidFill>
                <a:effectLst/>
                <a:latin typeface="Times New Roman" pitchFamily="18" charset="0"/>
              </a:rPr>
              <a:t>Thomas K Hemmick</a:t>
            </a:r>
            <a:endParaRPr lang="en-US">
              <a:solidFill>
                <a:prstClr val="black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3582EA7-0D41-49A5-AC07-3F25B2B744C1}" type="slidenum">
              <a:rPr lang="en-US" smtClean="0">
                <a:solidFill>
                  <a:prstClr val="black"/>
                </a:solidFill>
                <a:effectLst/>
                <a:latin typeface="Times New Roman" pitchFamily="18" charset="0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414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</p:sldLayoutIdLst>
  <p:transition>
    <p:pull dir="ld"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black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black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5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  <a:effectLst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7C9B81F-C347-4BEF-BFDF-29C42F48304A}" type="datetimeFigureOut">
              <a:rPr lang="en-US" smtClean="0">
                <a:solidFill>
                  <a:prstClr val="black"/>
                </a:solidFill>
                <a:effectLst/>
                <a:latin typeface="Times New Roman" pitchFamily="18" charset="0"/>
              </a:rPr>
              <a:pPr/>
              <a:t>11/25/2013</a:t>
            </a:fld>
            <a:endParaRPr lang="en-US" dirty="0">
              <a:solidFill>
                <a:srgbClr val="464646">
                  <a:shade val="90000"/>
                </a:srgbClr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en-US" smtClean="0">
                <a:solidFill>
                  <a:prstClr val="black"/>
                </a:solidFill>
                <a:effectLst/>
                <a:latin typeface="Times New Roman" pitchFamily="18" charset="0"/>
              </a:rPr>
              <a:t>Thomas K Hemmick</a:t>
            </a:r>
            <a:endParaRPr lang="en-US">
              <a:solidFill>
                <a:prstClr val="black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3582EA7-0D41-49A5-AC07-3F25B2B744C1}" type="slidenum">
              <a:rPr lang="en-US" smtClean="0">
                <a:solidFill>
                  <a:prstClr val="black"/>
                </a:solidFill>
                <a:effectLst/>
                <a:latin typeface="Times New Roman" pitchFamily="18" charset="0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847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</p:sldLayoutIdLst>
  <p:transition>
    <p:pull dir="ld"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2.png"/><Relationship Id="rId7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5.png"/><Relationship Id="rId4" Type="http://schemas.openxmlformats.org/officeDocument/2006/relationships/image" Target="../media/image23.png"/><Relationship Id="rId9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1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7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2.png"/><Relationship Id="rId7" Type="http://schemas.openxmlformats.org/officeDocument/2006/relationships/image" Target="../media/image7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image" Target="../media/image27.gif"/><Relationship Id="rId7" Type="http://schemas.openxmlformats.org/officeDocument/2006/relationships/image" Target="../media/image31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gif"/><Relationship Id="rId5" Type="http://schemas.openxmlformats.org/officeDocument/2006/relationships/image" Target="../media/image29.gif"/><Relationship Id="rId4" Type="http://schemas.openxmlformats.org/officeDocument/2006/relationships/image" Target="../media/image28.gif"/><Relationship Id="rId9" Type="http://schemas.openxmlformats.org/officeDocument/2006/relationships/image" Target="../media/image33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9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3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3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9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6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1.png"/><Relationship Id="rId4" Type="http://schemas.openxmlformats.org/officeDocument/2006/relationships/image" Target="../media/image78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103.png"/><Relationship Id="rId7" Type="http://schemas.openxmlformats.org/officeDocument/2006/relationships/image" Target="../media/image5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gif"/><Relationship Id="rId4" Type="http://schemas.openxmlformats.org/officeDocument/2006/relationships/image" Target="../media/image3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22913"/>
            <a:ext cx="6239107" cy="46600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06486" y="89729"/>
            <a:ext cx="6115851" cy="491385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RICH Detector Analysis Status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7272713" y="692158"/>
            <a:ext cx="1871287" cy="362764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TK Hemmick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-1" y="1882304"/>
            <a:ext cx="6239107" cy="926213"/>
            <a:chOff x="0" y="1784330"/>
            <a:chExt cx="5776734" cy="86922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784484"/>
              <a:ext cx="869069" cy="86906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38138" y="1792955"/>
              <a:ext cx="857250" cy="85725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86664" y="1784330"/>
              <a:ext cx="865875" cy="865875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51646" y="1792955"/>
              <a:ext cx="780193" cy="85725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231839" y="1792955"/>
              <a:ext cx="765595" cy="85725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9"/>
            <a:srcRect l="12474" t="8092" r="18498" b="35367"/>
            <a:stretch/>
          </p:blipFill>
          <p:spPr>
            <a:xfrm>
              <a:off x="869069" y="1784484"/>
              <a:ext cx="845525" cy="865721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10"/>
            <a:srcRect t="10485" b="12265"/>
            <a:stretch/>
          </p:blipFill>
          <p:spPr>
            <a:xfrm>
              <a:off x="4934870" y="1792955"/>
              <a:ext cx="841864" cy="857250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469314" y="3145394"/>
            <a:ext cx="1649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Shift Crew 2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119125" y="1545002"/>
            <a:ext cx="164981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Shift Crew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2927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Ring Center and Track Vector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" y="3958824"/>
            <a:ext cx="9026525" cy="2556276"/>
          </a:xfrm>
        </p:spPr>
        <p:txBody>
          <a:bodyPr/>
          <a:lstStyle/>
          <a:p>
            <a:r>
              <a:rPr lang="en-US" dirty="0" smtClean="0"/>
              <a:t>Correlation between free fit ring center and slope of track in the y direction.</a:t>
            </a:r>
          </a:p>
          <a:p>
            <a:r>
              <a:rPr lang="en-US" dirty="0" smtClean="0"/>
              <a:t>Crosses on plot show the “Profile” histogram following the peak of the correlation.</a:t>
            </a:r>
          </a:p>
          <a:p>
            <a:r>
              <a:rPr lang="en-US" dirty="0" smtClean="0"/>
              <a:t>Fit the peak curve to a polynomial and subtract.</a:t>
            </a:r>
          </a:p>
          <a:p>
            <a:r>
              <a:rPr lang="en-US" dirty="0" smtClean="0"/>
              <a:t>Same for x…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75" y="873453"/>
            <a:ext cx="4024001" cy="27289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607" y="766720"/>
            <a:ext cx="4181386" cy="28356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07364" y="1229903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Before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484300" y="1414569"/>
            <a:ext cx="819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After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 bwMode="auto">
          <a:xfrm>
            <a:off x="3247045" y="6108818"/>
            <a:ext cx="2960524" cy="44438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Why</a:t>
            </a:r>
            <a:r>
              <a:rPr kumimoji="1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 is the line curved?</a:t>
            </a:r>
            <a:endParaRPr kumimoji="1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13806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 of Pads Included in the Fit: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288" y="961847"/>
            <a:ext cx="3581151" cy="24650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0433" y="912166"/>
            <a:ext cx="3580065" cy="25146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168" y="3484029"/>
            <a:ext cx="3508271" cy="24637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63738" y="1863624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Pion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510471" y="1863624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Kaon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291628" y="4531214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Proton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0433" y="3426863"/>
            <a:ext cx="3699705" cy="249399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 bwMode="auto">
          <a:xfrm flipV="1">
            <a:off x="4600575" y="4724400"/>
            <a:ext cx="3070225" cy="993776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210695" y="5947732"/>
                <a:ext cx="3979180" cy="862754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𝒅𝑵</m:t>
                              </m:r>
                            </m:e>
                            <m:sub>
                              <m: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𝜸</m:t>
                              </m:r>
                            </m:sub>
                          </m:sSub>
                        </m:num>
                        <m:den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𝒅𝑳</m:t>
                          </m:r>
                        </m:den>
                      </m:f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𝒔𝒊</m:t>
                      </m:r>
                      <m:sSup>
                        <m:sSupPr>
                          <m:ctrlP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</m:e>
                        <m:sup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sSub>
                        <m:sSubPr>
                          <m:ctrlP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𝜽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𝒄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𝑹</m:t>
                          </m:r>
                        </m:e>
                        <m:sup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210695" y="5947732"/>
                <a:ext cx="3979180" cy="862754"/>
              </a:xfr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2598221" y="3240301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 pads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717418" y="3228761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 pads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563738" y="5763065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 pads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 rot="16200000">
            <a:off x="3786111" y="4346548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 pads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707266" y="3732475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32 </a:t>
            </a:r>
            <a:r>
              <a:rPr lang="en-US" dirty="0" err="1" smtClean="0"/>
              <a:t>GeV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366568" y="1610485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32 </a:t>
            </a:r>
            <a:r>
              <a:rPr lang="en-US" dirty="0" err="1" smtClean="0"/>
              <a:t>GeV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233118" y="4254769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32 </a:t>
            </a:r>
            <a:r>
              <a:rPr lang="en-US" dirty="0" err="1" smtClean="0"/>
              <a:t>GeV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354178" y="1598099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32 </a:t>
            </a:r>
            <a:r>
              <a:rPr lang="en-US" dirty="0" err="1" smtClean="0"/>
              <a:t>GeV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7482211" y="5763065"/>
            <a:ext cx="42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</a:t>
            </a:r>
            <a:r>
              <a:rPr lang="en-US" baseline="30000" dirty="0" smtClean="0"/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3755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FYI: Cleaner Spectra Possible by Correlation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" y="5374638"/>
            <a:ext cx="9026525" cy="1140461"/>
          </a:xfrm>
        </p:spPr>
        <p:txBody>
          <a:bodyPr/>
          <a:lstStyle/>
          <a:p>
            <a:r>
              <a:rPr lang="en-US" dirty="0" smtClean="0"/>
              <a:t>Fill PID capabilities will also utilize the photon yield to remove background hits.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774382"/>
            <a:ext cx="62674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1269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166" y="964470"/>
            <a:ext cx="3530104" cy="24296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Radii Results: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366" y="3850545"/>
            <a:ext cx="4598126" cy="2037806"/>
          </a:xfrm>
        </p:spPr>
        <p:txBody>
          <a:bodyPr/>
          <a:lstStyle/>
          <a:p>
            <a:r>
              <a:rPr lang="en-US" dirty="0" smtClean="0"/>
              <a:t>Reasonable results at all measured energies.</a:t>
            </a:r>
          </a:p>
          <a:p>
            <a:r>
              <a:rPr lang="en-US" dirty="0" smtClean="0"/>
              <a:t>NOTE:  32 </a:t>
            </a:r>
            <a:r>
              <a:rPr lang="en-US" dirty="0" err="1" smtClean="0"/>
              <a:t>GeV</a:t>
            </a:r>
            <a:r>
              <a:rPr lang="en-US" dirty="0" smtClean="0"/>
              <a:t> is the highest available energy for </a:t>
            </a:r>
            <a:r>
              <a:rPr lang="en-US" dirty="0" err="1" smtClean="0"/>
              <a:t>Kaons</a:t>
            </a:r>
            <a:r>
              <a:rPr lang="en-US" dirty="0" smtClean="0"/>
              <a:t> at FTBF.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492" y="3643602"/>
            <a:ext cx="3648812" cy="24744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95632" y="4270784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Pion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40515" y="4400379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2"/>
                </a:solidFill>
              </a:rPr>
              <a:t>Kaon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94720" y="5276613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Proton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715733" y="2201711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2"/>
                </a:solidFill>
              </a:rPr>
              <a:t>Kaon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62304" y="1750195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Pion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80961" y="3886957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32 </a:t>
            </a:r>
            <a:r>
              <a:rPr lang="en-US" dirty="0" err="1" smtClean="0"/>
              <a:t>GeV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87728" y="1194013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 </a:t>
            </a:r>
            <a:r>
              <a:rPr lang="en-US" dirty="0" err="1" smtClean="0"/>
              <a:t>GeV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3988" y="894359"/>
            <a:ext cx="3586055" cy="242960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049850" y="1541992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Pion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94733" y="1671587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2"/>
                </a:solidFill>
              </a:rPr>
              <a:t>Kaon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35179" y="1158165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25 </a:t>
            </a:r>
            <a:r>
              <a:rPr lang="en-US" dirty="0" err="1" smtClean="0"/>
              <a:t>GeV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9943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Note: Take Care with Robust Fitting!!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3753614"/>
            <a:ext cx="9026525" cy="2307543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Robust Fitting throws out some entries as “outliers”.</a:t>
            </a:r>
          </a:p>
          <a:p>
            <a:r>
              <a:rPr lang="en-US" dirty="0" smtClean="0"/>
              <a:t>The result is that it TRIES to make the results more circular.</a:t>
            </a:r>
          </a:p>
          <a:p>
            <a:r>
              <a:rPr lang="en-US" dirty="0" smtClean="0"/>
              <a:t>Since the hexagon plane itself contains “pseudo-circular” patterns, tight fitting criteria will introduce features in R.</a:t>
            </a:r>
          </a:p>
          <a:p>
            <a:r>
              <a:rPr lang="en-US" dirty="0" smtClean="0"/>
              <a:t>Here the </a:t>
            </a:r>
            <a:r>
              <a:rPr lang="en-US" dirty="0" err="1" smtClean="0"/>
              <a:t>Kaon</a:t>
            </a:r>
            <a:r>
              <a:rPr lang="en-US" dirty="0" smtClean="0"/>
              <a:t> forms a false doublet.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440" y="1080450"/>
            <a:ext cx="3664014" cy="24751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58041" y="2373154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2"/>
                </a:solidFill>
              </a:rPr>
              <a:t>Kaon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4612" y="1921638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Pion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30036" y="1365456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 </a:t>
            </a:r>
            <a:r>
              <a:rPr lang="en-US" dirty="0" err="1" smtClean="0"/>
              <a:t>GeV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4221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" y="879566"/>
            <a:ext cx="9026525" cy="5635534"/>
          </a:xfrm>
        </p:spPr>
        <p:txBody>
          <a:bodyPr/>
          <a:lstStyle/>
          <a:p>
            <a:r>
              <a:rPr lang="en-US" dirty="0" smtClean="0"/>
              <a:t>So far all results are excellent.</a:t>
            </a:r>
          </a:p>
          <a:p>
            <a:r>
              <a:rPr lang="en-US" dirty="0" smtClean="0"/>
              <a:t>Some fine tuning of robust fit possible, but care must be taken to avoid false features in spectra.</a:t>
            </a:r>
          </a:p>
          <a:p>
            <a:r>
              <a:rPr lang="en-US" dirty="0" smtClean="0"/>
              <a:t>Still to do:</a:t>
            </a:r>
          </a:p>
          <a:p>
            <a:pPr lvl="1"/>
            <a:r>
              <a:rPr lang="en-US" dirty="0" smtClean="0"/>
              <a:t>Analyze MEAN evolution if the radius with momentum.</a:t>
            </a:r>
          </a:p>
          <a:p>
            <a:pPr lvl="1"/>
            <a:r>
              <a:rPr lang="en-US" dirty="0" smtClean="0"/>
              <a:t>Analyze WIDTH evolution of the fitted radius across all data, driven by convolution of multiple factors:</a:t>
            </a:r>
          </a:p>
          <a:p>
            <a:pPr lvl="2"/>
            <a:r>
              <a:rPr lang="en-US" dirty="0" smtClean="0"/>
              <a:t>Pad size; Photons/ring; Beam momentum spread, Dispersion, …</a:t>
            </a:r>
          </a:p>
          <a:p>
            <a:pPr lvl="2"/>
            <a:r>
              <a:rPr lang="en-US" dirty="0" smtClean="0"/>
              <a:t>Can we pin down the size of each factor by p-dependence?</a:t>
            </a:r>
          </a:p>
          <a:p>
            <a:pPr lvl="2"/>
            <a:r>
              <a:rPr lang="en-US" dirty="0" smtClean="0"/>
              <a:t>Can we use that knowledge to extrapolate performance to 60 </a:t>
            </a:r>
            <a:r>
              <a:rPr lang="en-US" dirty="0" err="1" smtClean="0"/>
              <a:t>GeV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Analyze Forward/Reverse Bias Scans.</a:t>
            </a:r>
          </a:p>
          <a:p>
            <a:pPr lvl="1"/>
            <a:r>
              <a:rPr lang="en-US" dirty="0" smtClean="0"/>
              <a:t>Analyze Gain Scans.</a:t>
            </a:r>
          </a:p>
          <a:p>
            <a:pPr lvl="1"/>
            <a:r>
              <a:rPr lang="en-US" dirty="0" smtClean="0"/>
              <a:t>Publish.</a:t>
            </a:r>
          </a:p>
          <a:p>
            <a:pPr lvl="2"/>
            <a:r>
              <a:rPr lang="en-US" dirty="0" smtClean="0"/>
              <a:t>We should discuss author list issues…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15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230596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525" y="0"/>
            <a:ext cx="3800475" cy="35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Cherenkov Light</a:t>
            </a:r>
            <a:endParaRPr lang="en-US" dirty="0"/>
          </a:p>
        </p:txBody>
      </p:sp>
      <p:sp>
        <p:nvSpPr>
          <p:cNvPr id="3" name="Content Placeholder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220227" y="2814473"/>
            <a:ext cx="9026525" cy="4061346"/>
          </a:xfrm>
          <a:blipFill rotWithShape="0">
            <a:blip r:embed="rId3"/>
            <a:stretch>
              <a:fillRect l="-810" t="-1351" b="-300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992EEB-8DD6-499B-9E5D-856EAE868F5A}" type="slidenum">
              <a:rPr lang="en-US" altLang="ja-JP" smtClean="0"/>
              <a:pPr>
                <a:defRPr/>
              </a:pPr>
              <a:t>16</a:t>
            </a:fld>
            <a:endParaRPr lang="en-US" altLang="ja-JP" dirty="0"/>
          </a:p>
        </p:txBody>
      </p:sp>
      <p:pic>
        <p:nvPicPr>
          <p:cNvPr id="121862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612775"/>
            <a:ext cx="4138613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65375" y="801688"/>
            <a:ext cx="2052638" cy="64611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lIns="91436" tIns="45716" rIns="91436" bIns="45716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000000"/>
                </a:solidFill>
                <a:ea typeface="ＭＳ Ｐゴシック"/>
                <a:cs typeface="Arial" pitchFamily="34" charset="0"/>
              </a:rPr>
              <a:t>Cherenkov Angle determines </a:t>
            </a:r>
            <a:r>
              <a:rPr lang="en-US" dirty="0">
                <a:solidFill>
                  <a:srgbClr val="000000"/>
                </a:solidFill>
                <a:latin typeface="Symbol" pitchFamily="18" charset="2"/>
                <a:ea typeface="ＭＳ Ｐゴシック"/>
                <a:cs typeface="Arial" pitchFamily="34" charset="0"/>
              </a:rPr>
              <a:t>b</a:t>
            </a:r>
            <a:endParaRPr lang="en-US" dirty="0">
              <a:solidFill>
                <a:srgbClr val="000000"/>
              </a:solidFill>
              <a:ea typeface="ＭＳ Ｐゴシック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115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j-ea"/>
              </a:rPr>
              <a:t>Commercial (small) mirror </a:t>
            </a:r>
            <a:r>
              <a:rPr lang="en-US" dirty="0" err="1" smtClean="0">
                <a:ea typeface="+mj-ea"/>
              </a:rPr>
              <a:t>Reflectivities</a:t>
            </a:r>
            <a:endParaRPr lang="en-US" dirty="0">
              <a:ea typeface="+mj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" y="3327400"/>
            <a:ext cx="9026525" cy="3187700"/>
          </a:xfrm>
        </p:spPr>
        <p:txBody>
          <a:bodyPr/>
          <a:lstStyle/>
          <a:p>
            <a:pPr marL="342883" indent="-342883" eaLnBrk="1" hangingPunct="1">
              <a:buFont typeface="Wingdings" charset="2"/>
              <a:buChar char="q"/>
              <a:defRPr/>
            </a:pPr>
            <a:r>
              <a:rPr lang="en-US" dirty="0" smtClean="0">
                <a:ea typeface="+mn-ea"/>
              </a:rPr>
              <a:t>Bare aluminum mirrors no good (</a:t>
            </a:r>
            <a:r>
              <a:rPr lang="en-US" dirty="0" err="1" smtClean="0">
                <a:ea typeface="+mn-ea"/>
              </a:rPr>
              <a:t>AlO</a:t>
            </a:r>
            <a:r>
              <a:rPr lang="en-US" dirty="0" smtClean="0">
                <a:ea typeface="+mn-ea"/>
              </a:rPr>
              <a:t>…high cutoff).</a:t>
            </a:r>
          </a:p>
          <a:p>
            <a:pPr marL="342883" indent="-342883" eaLnBrk="1" hangingPunct="1">
              <a:buFont typeface="Wingdings" charset="2"/>
              <a:buChar char="q"/>
              <a:defRPr/>
            </a:pPr>
            <a:r>
              <a:rPr lang="en-US" dirty="0" smtClean="0">
                <a:ea typeface="+mn-ea"/>
              </a:rPr>
              <a:t>Better has MgF</a:t>
            </a:r>
            <a:r>
              <a:rPr lang="en-US" baseline="-25000" dirty="0" smtClean="0">
                <a:ea typeface="+mn-ea"/>
              </a:rPr>
              <a:t>2</a:t>
            </a:r>
            <a:r>
              <a:rPr lang="en-US" dirty="0" smtClean="0">
                <a:ea typeface="+mn-ea"/>
              </a:rPr>
              <a:t> overcoat (right hand).</a:t>
            </a:r>
          </a:p>
          <a:p>
            <a:pPr marL="742912" lvl="1" indent="-285735" eaLnBrk="1" hangingPunct="1">
              <a:buFont typeface="Wingdings" charset="2"/>
              <a:buChar char="Ø"/>
              <a:defRPr/>
            </a:pPr>
            <a:r>
              <a:rPr lang="en-US" dirty="0" smtClean="0">
                <a:ea typeface="+mn-ea"/>
              </a:rPr>
              <a:t>Exists and has been made to large scale.</a:t>
            </a:r>
          </a:p>
          <a:p>
            <a:pPr marL="742912" lvl="1" indent="-285735" eaLnBrk="1" hangingPunct="1">
              <a:buFont typeface="Wingdings" charset="2"/>
              <a:buChar char="Ø"/>
              <a:defRPr/>
            </a:pPr>
            <a:r>
              <a:rPr lang="en-US" dirty="0" smtClean="0">
                <a:ea typeface="+mn-ea"/>
              </a:rPr>
              <a:t>Not good enough.</a:t>
            </a:r>
          </a:p>
          <a:p>
            <a:pPr marL="342883" indent="-342883" eaLnBrk="1" hangingPunct="1">
              <a:buFont typeface="Wingdings" charset="2"/>
              <a:buChar char="q"/>
              <a:defRPr/>
            </a:pPr>
            <a:r>
              <a:rPr lang="en-US" dirty="0" smtClean="0">
                <a:ea typeface="+mn-ea"/>
              </a:rPr>
              <a:t>Thin Film Interference!</a:t>
            </a:r>
          </a:p>
          <a:p>
            <a:pPr marL="742912" lvl="1" indent="-285735" eaLnBrk="1" hangingPunct="1">
              <a:buFont typeface="Wingdings" charset="2"/>
              <a:buChar char="Ø"/>
              <a:defRPr/>
            </a:pPr>
            <a:r>
              <a:rPr lang="en-US" dirty="0" smtClean="0">
                <a:ea typeface="+mn-ea"/>
              </a:rPr>
              <a:t>Tuned for peak at 120 nm.</a:t>
            </a:r>
          </a:p>
          <a:p>
            <a:pPr marL="742912" lvl="1" indent="-285735" eaLnBrk="1" hangingPunct="1">
              <a:buFont typeface="Wingdings" charset="2"/>
              <a:buChar char="Ø"/>
              <a:defRPr/>
            </a:pPr>
            <a:r>
              <a:rPr lang="en-US" dirty="0" smtClean="0">
                <a:ea typeface="+mn-ea"/>
              </a:rPr>
              <a:t>Retrieves (most of) the lost light.</a:t>
            </a:r>
            <a:endParaRPr lang="en-US" dirty="0"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D8FA02-BB0D-4449-80C5-FCB46B156553}" type="slidenum">
              <a:rPr lang="en-US" altLang="ja-JP"/>
              <a:pPr>
                <a:defRPr/>
              </a:pPr>
              <a:t>17</a:t>
            </a:fld>
            <a:endParaRPr lang="en-US" altLang="ja-JP" dirty="0"/>
          </a:p>
        </p:txBody>
      </p:sp>
      <p:pic>
        <p:nvPicPr>
          <p:cNvPr id="12288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00" y="727075"/>
            <a:ext cx="3086100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88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813" y="712788"/>
            <a:ext cx="3086100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 bwMode="auto">
          <a:xfrm>
            <a:off x="6115050" y="5094288"/>
            <a:ext cx="2055813" cy="630237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115050" y="4903788"/>
            <a:ext cx="2055813" cy="1905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122889" name="Straight Arrow Connector 8"/>
          <p:cNvCxnSpPr>
            <a:cxnSpLocks noChangeShapeType="1"/>
          </p:cNvCxnSpPr>
          <p:nvPr/>
        </p:nvCxnSpPr>
        <p:spPr bwMode="auto">
          <a:xfrm>
            <a:off x="6424613" y="4073525"/>
            <a:ext cx="534987" cy="83026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22890" name="Straight Arrow Connector 11"/>
          <p:cNvCxnSpPr>
            <a:cxnSpLocks noChangeShapeType="1"/>
          </p:cNvCxnSpPr>
          <p:nvPr/>
        </p:nvCxnSpPr>
        <p:spPr bwMode="auto">
          <a:xfrm flipV="1">
            <a:off x="6959600" y="3883025"/>
            <a:ext cx="593725" cy="102076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22891" name="Straight Arrow Connector 13"/>
          <p:cNvCxnSpPr>
            <a:cxnSpLocks noChangeShapeType="1"/>
          </p:cNvCxnSpPr>
          <p:nvPr/>
        </p:nvCxnSpPr>
        <p:spPr bwMode="auto">
          <a:xfrm>
            <a:off x="6959600" y="4903788"/>
            <a:ext cx="36513" cy="1905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22892" name="Straight Arrow Connector 23"/>
          <p:cNvCxnSpPr>
            <a:cxnSpLocks noChangeShapeType="1"/>
          </p:cNvCxnSpPr>
          <p:nvPr/>
        </p:nvCxnSpPr>
        <p:spPr bwMode="auto">
          <a:xfrm flipV="1">
            <a:off x="6996113" y="4903788"/>
            <a:ext cx="30162" cy="1905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22893" name="Straight Arrow Connector 25"/>
          <p:cNvCxnSpPr>
            <a:cxnSpLocks noChangeShapeType="1"/>
          </p:cNvCxnSpPr>
          <p:nvPr/>
        </p:nvCxnSpPr>
        <p:spPr bwMode="auto">
          <a:xfrm flipV="1">
            <a:off x="7026275" y="3908425"/>
            <a:ext cx="608013" cy="99536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27" name="TextBox 26"/>
          <p:cNvSpPr txBox="1"/>
          <p:nvPr/>
        </p:nvSpPr>
        <p:spPr>
          <a:xfrm>
            <a:off x="6321425" y="5724525"/>
            <a:ext cx="16367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000000"/>
                </a:solidFill>
              </a:rPr>
              <a:t>Thin Film 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Interference</a:t>
            </a:r>
          </a:p>
        </p:txBody>
      </p:sp>
    </p:spTree>
    <p:extLst>
      <p:ext uri="{BB962C8B-B14F-4D97-AF65-F5344CB8AC3E}">
        <p14:creationId xmlns:p14="http://schemas.microsoft.com/office/powerpoint/2010/main" val="11338360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– 2D  Rings!!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18</a:t>
            </a:fld>
            <a:endParaRPr lang="en-US" altLang="ja-JP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88" y="2906488"/>
            <a:ext cx="4696850" cy="18897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28" y="4517567"/>
            <a:ext cx="4665816" cy="23451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273" y="877974"/>
            <a:ext cx="4463126" cy="182182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4214" y="1186544"/>
            <a:ext cx="4012952" cy="27214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17757" y="3986665"/>
            <a:ext cx="3972601" cy="269406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03514" y="4534948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32 </a:t>
            </a:r>
            <a:r>
              <a:rPr lang="en-US" dirty="0" err="1" smtClean="0"/>
              <a:t>GeV</a:t>
            </a:r>
            <a:r>
              <a:rPr lang="en-US" dirty="0" smtClean="0"/>
              <a:t> Beam Momentum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0499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021" y="1329105"/>
            <a:ext cx="7907552" cy="47953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b="-1225"/>
          <a:stretch/>
        </p:blipFill>
        <p:spPr>
          <a:xfrm>
            <a:off x="69463" y="2164486"/>
            <a:ext cx="8110983" cy="44988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b="1722"/>
          <a:stretch/>
        </p:blipFill>
        <p:spPr>
          <a:xfrm>
            <a:off x="1213561" y="1746137"/>
            <a:ext cx="8277415" cy="39943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 t="-1" b="-113"/>
          <a:stretch/>
        </p:blipFill>
        <p:spPr>
          <a:xfrm>
            <a:off x="950551" y="821998"/>
            <a:ext cx="8269583" cy="3716859"/>
          </a:xfrm>
          <a:prstGeom prst="rect">
            <a:avLst/>
          </a:prstGeom>
          <a:noFill/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46183" y="-132985"/>
            <a:ext cx="8229600" cy="1143000"/>
          </a:xfrm>
        </p:spPr>
        <p:txBody>
          <a:bodyPr/>
          <a:lstStyle/>
          <a:p>
            <a:r>
              <a:rPr lang="en-US" dirty="0" smtClean="0"/>
              <a:t>Four EIC Pictures…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8645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Beam: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107216" y="5038918"/>
            <a:ext cx="4965000" cy="1710034"/>
          </a:xfrm>
          <a:solidFill>
            <a:srgbClr val="FFFF00"/>
          </a:solidFill>
        </p:spPr>
        <p:txBody>
          <a:bodyPr/>
          <a:lstStyle/>
          <a:p>
            <a:r>
              <a:rPr lang="en-US" sz="2000" dirty="0" smtClean="0"/>
              <a:t>Beam:  S1 &amp;&amp; S4</a:t>
            </a:r>
          </a:p>
          <a:p>
            <a:r>
              <a:rPr lang="en-US" sz="2000" dirty="0" smtClean="0"/>
              <a:t>Pion:    Beam &amp;&amp; !Inner &amp;&amp;  Outer</a:t>
            </a:r>
          </a:p>
          <a:p>
            <a:r>
              <a:rPr lang="en-US" sz="2000" dirty="0" err="1" smtClean="0"/>
              <a:t>Kaon</a:t>
            </a:r>
            <a:r>
              <a:rPr lang="en-US" sz="2000" dirty="0" smtClean="0"/>
              <a:t>:   Beam &amp;&amp;  Inner &amp;&amp; !Outer</a:t>
            </a:r>
          </a:p>
          <a:p>
            <a:r>
              <a:rPr lang="en-US" sz="2000" dirty="0" smtClean="0"/>
              <a:t>Proton: Beam &amp;&amp; !Inner &amp;&amp;  !Outer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1A700-7212-524C-82CA-F704C367C37F}" type="slidenum">
              <a:rPr lang="en-US" altLang="ja-JP" smtClean="0"/>
              <a:pPr/>
              <a:t>2</a:t>
            </a:fld>
            <a:endParaRPr lang="en-US" altLang="ja-JP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8735" y="1036848"/>
            <a:ext cx="3889585" cy="15668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>
            <a:off x="506336" y="1572425"/>
            <a:ext cx="108959" cy="49565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8316838" y="1572425"/>
            <a:ext cx="108959" cy="49565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880214" y="1649337"/>
            <a:ext cx="2119357" cy="341831"/>
          </a:xfrm>
          <a:prstGeom prst="roundRect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Arc 8"/>
          <p:cNvSpPr/>
          <p:nvPr/>
        </p:nvSpPr>
        <p:spPr bwMode="auto">
          <a:xfrm rot="3600198">
            <a:off x="2343704" y="1508387"/>
            <a:ext cx="465861" cy="536210"/>
          </a:xfrm>
          <a:prstGeom prst="arc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cxnSp>
        <p:nvCxnSpPr>
          <p:cNvPr id="15" name="Straight Connector 14"/>
          <p:cNvCxnSpPr/>
          <p:nvPr/>
        </p:nvCxnSpPr>
        <p:spPr bwMode="auto">
          <a:xfrm flipV="1">
            <a:off x="1093859" y="1572425"/>
            <a:ext cx="102550" cy="769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/>
        </p:nvCxnSpPr>
        <p:spPr bwMode="auto">
          <a:xfrm flipV="1">
            <a:off x="1319091" y="1402266"/>
            <a:ext cx="102550" cy="769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Rectangle 17"/>
          <p:cNvSpPr/>
          <p:nvPr/>
        </p:nvSpPr>
        <p:spPr bwMode="auto">
          <a:xfrm rot="1751484">
            <a:off x="819509" y="1347837"/>
            <a:ext cx="323228" cy="94004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2771812" y="1415158"/>
            <a:ext cx="323228" cy="94004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14940" y="1184427"/>
            <a:ext cx="6206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Outer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 rot="1810933">
            <a:off x="730468" y="1098027"/>
            <a:ext cx="588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Inner</a:t>
            </a:r>
            <a:endParaRPr lang="en-US" sz="1200" dirty="0"/>
          </a:p>
        </p:txBody>
      </p:sp>
      <p:sp>
        <p:nvSpPr>
          <p:cNvPr id="22" name="TextBox 21"/>
          <p:cNvSpPr txBox="1"/>
          <p:nvPr/>
        </p:nvSpPr>
        <p:spPr>
          <a:xfrm>
            <a:off x="331080" y="2057829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S1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8128302" y="2068081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S4</a:t>
            </a:r>
            <a:endParaRPr lang="en-US" dirty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936" y="2926283"/>
            <a:ext cx="2378318" cy="159027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1517" y="2927089"/>
            <a:ext cx="2307600" cy="158866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7252" y="2954304"/>
            <a:ext cx="2233167" cy="153423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8555" y="2958842"/>
            <a:ext cx="2239866" cy="1525161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5580512" y="3724936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S1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7885287" y="3721422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S4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993114" y="3684565"/>
            <a:ext cx="588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Inner</a:t>
            </a:r>
            <a:endParaRPr lang="en-US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3184536" y="4100660"/>
            <a:ext cx="6206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Outer</a:t>
            </a:r>
            <a:endParaRPr lang="en-US" sz="1200" dirty="0"/>
          </a:p>
        </p:txBody>
      </p:sp>
      <p:sp>
        <p:nvSpPr>
          <p:cNvPr id="33" name="Content Placeholder 5"/>
          <p:cNvSpPr txBox="1">
            <a:spLocks/>
          </p:cNvSpPr>
          <p:nvPr/>
        </p:nvSpPr>
        <p:spPr bwMode="auto">
          <a:xfrm>
            <a:off x="101706" y="5114437"/>
            <a:ext cx="3888635" cy="14387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marL="342883" indent="-342883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12" indent="-285735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2943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120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8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297" indent="-228588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9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10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10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10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10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r>
              <a:rPr lang="en-US" sz="1600" kern="0" dirty="0" smtClean="0"/>
              <a:t>Each Counter:</a:t>
            </a:r>
          </a:p>
          <a:p>
            <a:pPr lvl="1"/>
            <a:r>
              <a:rPr lang="en-US" sz="1400" kern="0" dirty="0" smtClean="0"/>
              <a:t>Must have only one hit in window.</a:t>
            </a:r>
          </a:p>
          <a:p>
            <a:pPr lvl="1"/>
            <a:r>
              <a:rPr lang="en-US" sz="1400" kern="0" dirty="0" smtClean="0"/>
              <a:t>Must have proper time of hit</a:t>
            </a:r>
          </a:p>
          <a:p>
            <a:pPr lvl="1"/>
            <a:r>
              <a:rPr lang="en-US" sz="1400" kern="0" dirty="0" smtClean="0"/>
              <a:t>Must have proper pulse height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2435505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021" y="1329105"/>
            <a:ext cx="7907552" cy="479539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63557" y="1214427"/>
            <a:ext cx="8240616" cy="2542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  <a:effectLst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b="64438"/>
          <a:stretch/>
        </p:blipFill>
        <p:spPr>
          <a:xfrm>
            <a:off x="2001603" y="2886670"/>
            <a:ext cx="4567916" cy="8901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b="49397"/>
          <a:stretch/>
        </p:blipFill>
        <p:spPr>
          <a:xfrm>
            <a:off x="2899916" y="2669258"/>
            <a:ext cx="4376777" cy="10874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/>
          <a:srcRect b="19232"/>
          <a:stretch/>
        </p:blipFill>
        <p:spPr>
          <a:xfrm>
            <a:off x="2146922" y="1800050"/>
            <a:ext cx="5404692" cy="195980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Fun: Pictures to scale!!!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3799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8" y="1001483"/>
            <a:ext cx="8477464" cy="5001986"/>
          </a:xfrm>
        </p:spPr>
        <p:txBody>
          <a:bodyPr/>
          <a:lstStyle/>
          <a:p>
            <a:r>
              <a:rPr lang="en-US" dirty="0" smtClean="0"/>
              <a:t>EIC R&amp;D has divided into “consortia” at address big issues in a coherent manner:</a:t>
            </a:r>
          </a:p>
          <a:p>
            <a:pPr lvl="1"/>
            <a:r>
              <a:rPr lang="en-US" dirty="0" smtClean="0"/>
              <a:t>Tracking &amp; PID Consortium.</a:t>
            </a:r>
          </a:p>
          <a:p>
            <a:pPr lvl="1"/>
            <a:r>
              <a:rPr lang="en-US" dirty="0" err="1" smtClean="0"/>
              <a:t>Calorimetry</a:t>
            </a:r>
            <a:r>
              <a:rPr lang="en-US" dirty="0" smtClean="0"/>
              <a:t> Consortium.</a:t>
            </a:r>
          </a:p>
          <a:p>
            <a:r>
              <a:rPr lang="en-US" dirty="0" smtClean="0"/>
              <a:t>IMHO, the Tracking &amp; PID Consortium is the leading group:</a:t>
            </a:r>
          </a:p>
          <a:p>
            <a:pPr lvl="1"/>
            <a:r>
              <a:rPr lang="en-US" dirty="0" smtClean="0"/>
              <a:t>Largest.</a:t>
            </a:r>
          </a:p>
          <a:p>
            <a:pPr lvl="1"/>
            <a:r>
              <a:rPr lang="en-US" dirty="0" smtClean="0"/>
              <a:t>Most diverse in interests.</a:t>
            </a:r>
          </a:p>
          <a:p>
            <a:pPr lvl="1"/>
            <a:r>
              <a:rPr lang="en-US" dirty="0" smtClean="0"/>
              <a:t>Most test beam results.</a:t>
            </a:r>
          </a:p>
          <a:p>
            <a:pPr lvl="1"/>
            <a:r>
              <a:rPr lang="en-US" dirty="0" smtClean="0"/>
              <a:t>EIC-focused (NOTE:  STAR proposals turned down flat).</a:t>
            </a:r>
          </a:p>
          <a:p>
            <a:r>
              <a:rPr lang="en-US" dirty="0" smtClean="0"/>
              <a:t>Issues in the forward EIC direction seem well addresses.</a:t>
            </a:r>
          </a:p>
          <a:p>
            <a:r>
              <a:rPr lang="en-US" dirty="0" smtClean="0"/>
              <a:t>The consortium will launch a major multi-year effort into TPC development in our next proposal (Spring 2014)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21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61356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Electron-Ion Collider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977" y="4671950"/>
            <a:ext cx="9026525" cy="1843150"/>
          </a:xfrm>
        </p:spPr>
        <p:txBody>
          <a:bodyPr/>
          <a:lstStyle/>
          <a:p>
            <a:r>
              <a:rPr lang="en-US" dirty="0" smtClean="0"/>
              <a:t>“The Next QCD Frontier”</a:t>
            </a:r>
          </a:p>
          <a:p>
            <a:r>
              <a:rPr lang="en-US" dirty="0" smtClean="0"/>
              <a:t>Physics:</a:t>
            </a:r>
          </a:p>
          <a:p>
            <a:pPr lvl="1"/>
            <a:r>
              <a:rPr lang="en-US" dirty="0" smtClean="0"/>
              <a:t>Matter at high gluon density</a:t>
            </a:r>
          </a:p>
          <a:p>
            <a:pPr lvl="1"/>
            <a:r>
              <a:rPr lang="en-US" dirty="0" smtClean="0"/>
              <a:t>Nucleon spin</a:t>
            </a:r>
          </a:p>
          <a:p>
            <a:pPr lvl="1"/>
            <a:r>
              <a:rPr lang="en-US" dirty="0" smtClean="0"/>
              <a:t>Spatial Parton Distributions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1A700-7212-524C-82CA-F704C367C37F}" type="slidenum">
              <a:rPr lang="en-US" altLang="ja-JP" smtClean="0"/>
              <a:pPr/>
              <a:t>22</a:t>
            </a:fld>
            <a:endParaRPr lang="en-US" altLang="ja-JP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517" y="636438"/>
            <a:ext cx="6240483" cy="403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5"/>
          <p:cNvSpPr txBox="1">
            <a:spLocks/>
          </p:cNvSpPr>
          <p:nvPr/>
        </p:nvSpPr>
        <p:spPr bwMode="auto">
          <a:xfrm>
            <a:off x="58106" y="1487381"/>
            <a:ext cx="2875107" cy="2193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marL="342883" indent="-342883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12" indent="-285735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2943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120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297" indent="-228588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6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r>
              <a:rPr lang="en-US" kern="0" dirty="0" err="1" smtClean="0"/>
              <a:t>eRHIC</a:t>
            </a:r>
            <a:r>
              <a:rPr lang="en-US" kern="0" dirty="0" smtClean="0"/>
              <a:t> @ BNL</a:t>
            </a:r>
          </a:p>
          <a:p>
            <a:endParaRPr lang="en-US" kern="0" dirty="0"/>
          </a:p>
          <a:p>
            <a:endParaRPr lang="en-US" kern="0" dirty="0" smtClean="0"/>
          </a:p>
          <a:p>
            <a:endParaRPr lang="en-US" kern="0" dirty="0"/>
          </a:p>
          <a:p>
            <a:r>
              <a:rPr lang="en-US" kern="0" dirty="0" smtClean="0"/>
              <a:t>MEIC @ J-Lab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5248893" y="5237018"/>
            <a:ext cx="3669476" cy="105690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 smtClean="0"/>
              <a:t>T-1037 </a:t>
            </a:r>
            <a:r>
              <a:rPr lang="en-US" dirty="0"/>
              <a:t>is funded by </a:t>
            </a:r>
            <a:r>
              <a:rPr lang="en-US" dirty="0" smtClean="0"/>
              <a:t>the</a:t>
            </a:r>
            <a:endParaRPr lang="en-US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Site-neutral R&amp;D Program administered @ BNL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 bwMode="auto">
          <a:xfrm>
            <a:off x="2636322" y="1686296"/>
            <a:ext cx="724395" cy="11875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>
            <a:off x="2709553" y="3299361"/>
            <a:ext cx="724395" cy="11875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6866320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Test Beam May/June @ SLAC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5E69A0B-45AB-4F4F-A967-6F874201D591}" type="slidenum">
              <a:rPr lang="en-US" altLang="ja-JP">
                <a:solidFill>
                  <a:srgbClr val="7B9899"/>
                </a:solidFill>
              </a:rPr>
              <a:pPr eaLnBrk="1" hangingPunct="1"/>
              <a:t>23</a:t>
            </a:fld>
            <a:endParaRPr lang="en-US" altLang="ja-JP">
              <a:solidFill>
                <a:srgbClr val="7B9899"/>
              </a:solidFill>
            </a:endParaRPr>
          </a:p>
        </p:txBody>
      </p:sp>
      <p:pic>
        <p:nvPicPr>
          <p:cNvPr id="3379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275" y="846138"/>
            <a:ext cx="4987925" cy="38782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413" y="1446213"/>
            <a:ext cx="3548062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0" y="3790950"/>
            <a:ext cx="4119563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5925" y="4725988"/>
            <a:ext cx="4500563" cy="1200329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Georgia"/>
                <a:cs typeface="+mn-cs"/>
              </a:rPr>
              <a:t>Spherical mirror makes ring:</a:t>
            </a:r>
          </a:p>
          <a:p>
            <a:pPr marL="742928" lvl="1" indent="-285750"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Georgia"/>
                <a:cs typeface="+mn-cs"/>
              </a:rPr>
              <a:t>Ring </a:t>
            </a:r>
            <a:r>
              <a:rPr lang="en-US" dirty="0">
                <a:solidFill>
                  <a:srgbClr val="000000"/>
                </a:solidFill>
                <a:latin typeface="Georgia"/>
                <a:cs typeface="+mn-cs"/>
                <a:sym typeface="Wingdings" pitchFamily="2" charset="2"/>
              </a:rPr>
              <a:t> Cherenkov Angle</a:t>
            </a:r>
            <a:endParaRPr lang="en-US" dirty="0">
              <a:solidFill>
                <a:srgbClr val="000000"/>
              </a:solidFill>
              <a:latin typeface="Georgia"/>
              <a:cs typeface="+mn-cs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Georgia"/>
                <a:cs typeface="+mn-cs"/>
              </a:rPr>
              <a:t>Here: system running w/ </a:t>
            </a:r>
            <a:r>
              <a:rPr lang="en-US" baseline="30000" dirty="0">
                <a:solidFill>
                  <a:srgbClr val="000000"/>
                </a:solidFill>
                <a:latin typeface="Georgia"/>
                <a:cs typeface="+mn-cs"/>
              </a:rPr>
              <a:t>55</a:t>
            </a:r>
            <a:r>
              <a:rPr lang="en-US" dirty="0">
                <a:solidFill>
                  <a:srgbClr val="000000"/>
                </a:solidFill>
                <a:latin typeface="Georgia"/>
                <a:cs typeface="+mn-cs"/>
              </a:rPr>
              <a:t>Fe.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0000"/>
                </a:solidFill>
                <a:latin typeface="Georgia"/>
                <a:cs typeface="+mn-cs"/>
              </a:rPr>
              <a:t>Readout APV25 via SRS</a:t>
            </a:r>
            <a:r>
              <a:rPr lang="en-US" dirty="0" smtClean="0">
                <a:solidFill>
                  <a:srgbClr val="000000"/>
                </a:solidFill>
                <a:latin typeface="Georgia"/>
                <a:cs typeface="+mn-cs"/>
              </a:rPr>
              <a:t>.</a:t>
            </a:r>
            <a:endParaRPr lang="en-US" dirty="0">
              <a:solidFill>
                <a:srgbClr val="000000"/>
              </a:solidFill>
              <a:latin typeface="Georgi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66805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Test beam:  ESTB at SLAC!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F4C5B1D-F3E4-4D34-BBEE-6F86EDB3F768}" type="slidenum">
              <a:rPr lang="en-US" altLang="ja-JP">
                <a:solidFill>
                  <a:srgbClr val="7B9899"/>
                </a:solidFill>
              </a:rPr>
              <a:pPr eaLnBrk="1" hangingPunct="1"/>
              <a:t>24</a:t>
            </a:fld>
            <a:endParaRPr lang="en-US" altLang="ja-JP">
              <a:solidFill>
                <a:srgbClr val="7B9899"/>
              </a:solidFill>
            </a:endParaRPr>
          </a:p>
        </p:txBody>
      </p:sp>
      <p:sp>
        <p:nvSpPr>
          <p:cNvPr id="34820" name="Content Placeholder 2"/>
          <p:cNvSpPr>
            <a:spLocks noGrp="1"/>
          </p:cNvSpPr>
          <p:nvPr>
            <p:ph idx="1"/>
          </p:nvPr>
        </p:nvSpPr>
        <p:spPr>
          <a:xfrm>
            <a:off x="228600" y="3730098"/>
            <a:ext cx="3886200" cy="261743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400" dirty="0" smtClean="0"/>
              <a:t>First outside Users</a:t>
            </a:r>
          </a:p>
          <a:p>
            <a:pPr eaLnBrk="1" hangingPunct="1"/>
            <a:r>
              <a:rPr lang="en-US" sz="2400" dirty="0" smtClean="0"/>
              <a:t>Drove SBU </a:t>
            </a:r>
            <a:r>
              <a:rPr lang="en-US" sz="2400" dirty="0" smtClean="0">
                <a:sym typeface="Wingdings" panose="05000000000000000000" pitchFamily="2" charset="2"/>
              </a:rPr>
              <a:t></a:t>
            </a:r>
            <a:r>
              <a:rPr lang="en-US" sz="2400" dirty="0" smtClean="0"/>
              <a:t> SLAC.</a:t>
            </a:r>
          </a:p>
          <a:p>
            <a:pPr eaLnBrk="1" hangingPunct="1"/>
            <a:r>
              <a:rPr lang="en-US" sz="2400" dirty="0" smtClean="0"/>
              <a:t>Unpacked on May 14.</a:t>
            </a:r>
          </a:p>
          <a:p>
            <a:pPr eaLnBrk="1" hangingPunct="1"/>
            <a:r>
              <a:rPr lang="en-US" sz="2400" dirty="0" smtClean="0"/>
              <a:t>&lt;magnet trouble&gt;</a:t>
            </a:r>
          </a:p>
          <a:p>
            <a:pPr eaLnBrk="1" hangingPunct="1"/>
            <a:r>
              <a:rPr lang="en-US" sz="2400" dirty="0" smtClean="0"/>
              <a:t>Return May 30.</a:t>
            </a:r>
            <a:endParaRPr lang="en-US" sz="2400" dirty="0"/>
          </a:p>
          <a:p>
            <a:pPr eaLnBrk="1" hangingPunct="1"/>
            <a:r>
              <a:rPr lang="en-US" sz="2400" dirty="0" smtClean="0"/>
              <a:t>2.5 days of beam.</a:t>
            </a:r>
          </a:p>
        </p:txBody>
      </p:sp>
      <p:pic>
        <p:nvPicPr>
          <p:cNvPr id="34821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46200"/>
            <a:ext cx="175260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1371600"/>
            <a:ext cx="17145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371600"/>
            <a:ext cx="2667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400175"/>
            <a:ext cx="25908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390900"/>
            <a:ext cx="4419600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5850" y="57150"/>
            <a:ext cx="6972300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8735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ontent Placeholder 2"/>
          <p:cNvSpPr txBox="1">
            <a:spLocks/>
          </p:cNvSpPr>
          <p:nvPr/>
        </p:nvSpPr>
        <p:spPr bwMode="auto">
          <a:xfrm>
            <a:off x="103188" y="3116263"/>
            <a:ext cx="4038600" cy="34274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1436" tIns="45716" rIns="91436" bIns="45716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20000"/>
              <a:buBlip>
                <a:blip r:embed="rId5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sz="2000" kern="0" dirty="0">
                <a:solidFill>
                  <a:srgbClr val="000000"/>
                </a:solidFill>
              </a:rPr>
              <a:t>Two copper layers separated by insulating film with regular pitch of </a:t>
            </a:r>
            <a:r>
              <a:rPr lang="en-US" sz="2000" kern="0" dirty="0" smtClean="0">
                <a:solidFill>
                  <a:srgbClr val="000000"/>
                </a:solidFill>
              </a:rPr>
              <a:t>holes.</a:t>
            </a:r>
          </a:p>
          <a:p>
            <a:pPr>
              <a:defRPr/>
            </a:pPr>
            <a:r>
              <a:rPr lang="en-US" sz="2000" kern="0" dirty="0">
                <a:solidFill>
                  <a:srgbClr val="000000"/>
                </a:solidFill>
              </a:rPr>
              <a:t>HV creates very strong field such that the avalanche develops inside the holes</a:t>
            </a:r>
          </a:p>
          <a:p>
            <a:pPr>
              <a:defRPr/>
            </a:pPr>
            <a:r>
              <a:rPr lang="en-US" sz="2000" kern="0" dirty="0">
                <a:solidFill>
                  <a:srgbClr val="000000"/>
                </a:solidFill>
              </a:rPr>
              <a:t>Just add the </a:t>
            </a:r>
            <a:r>
              <a:rPr lang="en-US" sz="2000" kern="0" dirty="0" smtClean="0">
                <a:solidFill>
                  <a:srgbClr val="000000"/>
                </a:solidFill>
              </a:rPr>
              <a:t>photocathode</a:t>
            </a:r>
          </a:p>
          <a:p>
            <a:pPr>
              <a:defRPr/>
            </a:pPr>
            <a:r>
              <a:rPr lang="en-US" sz="2000" kern="0" dirty="0">
                <a:solidFill>
                  <a:srgbClr val="000000"/>
                </a:solidFill>
              </a:rPr>
              <a:t>By the way: no photon feedback onto </a:t>
            </a:r>
            <a:r>
              <a:rPr lang="en-US" sz="2000" kern="0" dirty="0" smtClean="0">
                <a:solidFill>
                  <a:srgbClr val="000000"/>
                </a:solidFill>
              </a:rPr>
              <a:t>photocathode</a:t>
            </a:r>
            <a:endParaRPr lang="en-US" sz="2000" kern="0" dirty="0">
              <a:solidFill>
                <a:srgbClr val="000000"/>
              </a:solidFill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 bwMode="auto">
          <a:xfrm>
            <a:off x="3783013" y="808038"/>
            <a:ext cx="5372100" cy="13096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91436" tIns="45716" rIns="91436" bIns="45716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20000"/>
              <a:buBlip>
                <a:blip r:embed="rId5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sz="1800" kern="0" dirty="0">
                <a:solidFill>
                  <a:srgbClr val="000000"/>
                </a:solidFill>
              </a:rPr>
              <a:t>The original idea by </a:t>
            </a:r>
            <a:r>
              <a:rPr lang="en-US" sz="1800" kern="0" dirty="0" err="1">
                <a:solidFill>
                  <a:srgbClr val="000000"/>
                </a:solidFill>
              </a:rPr>
              <a:t>F.Sauli</a:t>
            </a:r>
            <a:r>
              <a:rPr lang="en-US" sz="1800" kern="0" dirty="0">
                <a:solidFill>
                  <a:srgbClr val="000000"/>
                </a:solidFill>
              </a:rPr>
              <a:t> (mid 90s) US Patent 6,011,265</a:t>
            </a:r>
          </a:p>
          <a:p>
            <a:pPr>
              <a:defRPr/>
            </a:pPr>
            <a:r>
              <a:rPr lang="en-US" sz="1800" kern="0" dirty="0">
                <a:solidFill>
                  <a:srgbClr val="000000"/>
                </a:solidFill>
              </a:rPr>
              <a:t> Traditionally CHARGED PARTICLE detectors (not photons)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7150"/>
            <a:ext cx="8458200" cy="48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ea typeface="+mj-ea"/>
              </a:rPr>
              <a:t>Gas Electron Multiplier for PHOTONs!</a:t>
            </a:r>
            <a:endParaRPr lang="en-US" dirty="0">
              <a:ea typeface="+mj-ea"/>
            </a:endParaRPr>
          </a:p>
        </p:txBody>
      </p:sp>
      <p:pic>
        <p:nvPicPr>
          <p:cNvPr id="123909" name="Picture 3" descr="gemfield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4800" y="2141538"/>
            <a:ext cx="4800600" cy="4432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910" name="Picture 4" descr="gemfoil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7800" y="825500"/>
            <a:ext cx="3644900" cy="21764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8245" name="Group 5"/>
          <p:cNvGrpSpPr>
            <a:grpSpLocks/>
          </p:cNvGrpSpPr>
          <p:nvPr/>
        </p:nvGrpSpPr>
        <p:grpSpPr bwMode="auto">
          <a:xfrm>
            <a:off x="5051425" y="4232275"/>
            <a:ext cx="555625" cy="928688"/>
            <a:chOff x="3182" y="2666"/>
            <a:chExt cx="350" cy="585"/>
          </a:xfrm>
        </p:grpSpPr>
        <p:sp>
          <p:nvSpPr>
            <p:cNvPr id="21533" name="Oval 6"/>
            <p:cNvSpPr>
              <a:spLocks noChangeArrowheads="1"/>
            </p:cNvSpPr>
            <p:nvPr/>
          </p:nvSpPr>
          <p:spPr bwMode="auto">
            <a:xfrm>
              <a:off x="3301" y="2666"/>
              <a:ext cx="82" cy="8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50000">
                  <a:srgbClr val="1D1D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ＭＳ Ｐゴシック"/>
                <a:cs typeface="Arial" pitchFamily="34" charset="0"/>
              </a:endParaRPr>
            </a:p>
          </p:txBody>
        </p:sp>
        <p:sp>
          <p:nvSpPr>
            <p:cNvPr id="21534" name="Freeform 7"/>
            <p:cNvSpPr>
              <a:spLocks/>
            </p:cNvSpPr>
            <p:nvPr/>
          </p:nvSpPr>
          <p:spPr bwMode="auto">
            <a:xfrm rot="10800000">
              <a:off x="3182" y="2832"/>
              <a:ext cx="350" cy="419"/>
            </a:xfrm>
            <a:custGeom>
              <a:avLst/>
              <a:gdLst>
                <a:gd name="T0" fmla="*/ 181 w 651"/>
                <a:gd name="T1" fmla="*/ 418 h 1969"/>
                <a:gd name="T2" fmla="*/ 121 w 651"/>
                <a:gd name="T3" fmla="*/ 328 h 1969"/>
                <a:gd name="T4" fmla="*/ 61 w 651"/>
                <a:gd name="T5" fmla="*/ 216 h 1969"/>
                <a:gd name="T6" fmla="*/ 2 w 651"/>
                <a:gd name="T7" fmla="*/ 59 h 1969"/>
                <a:gd name="T8" fmla="*/ 70 w 651"/>
                <a:gd name="T9" fmla="*/ 10 h 1969"/>
                <a:gd name="T10" fmla="*/ 288 w 651"/>
                <a:gd name="T11" fmla="*/ 9 h 1969"/>
                <a:gd name="T12" fmla="*/ 347 w 651"/>
                <a:gd name="T13" fmla="*/ 63 h 1969"/>
                <a:gd name="T14" fmla="*/ 303 w 651"/>
                <a:gd name="T15" fmla="*/ 210 h 1969"/>
                <a:gd name="T16" fmla="*/ 252 w 651"/>
                <a:gd name="T17" fmla="*/ 331 h 1969"/>
                <a:gd name="T18" fmla="*/ 216 w 651"/>
                <a:gd name="T19" fmla="*/ 419 h 19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51" h="1969">
                  <a:moveTo>
                    <a:pt x="336" y="1964"/>
                  </a:moveTo>
                  <a:cubicBezTo>
                    <a:pt x="300" y="1833"/>
                    <a:pt x="262" y="1701"/>
                    <a:pt x="225" y="1543"/>
                  </a:cubicBezTo>
                  <a:cubicBezTo>
                    <a:pt x="188" y="1385"/>
                    <a:pt x="151" y="1228"/>
                    <a:pt x="114" y="1017"/>
                  </a:cubicBezTo>
                  <a:cubicBezTo>
                    <a:pt x="77" y="806"/>
                    <a:pt x="0" y="436"/>
                    <a:pt x="3" y="275"/>
                  </a:cubicBezTo>
                  <a:cubicBezTo>
                    <a:pt x="6" y="114"/>
                    <a:pt x="43" y="87"/>
                    <a:pt x="131" y="48"/>
                  </a:cubicBezTo>
                  <a:cubicBezTo>
                    <a:pt x="219" y="9"/>
                    <a:pt x="449" y="0"/>
                    <a:pt x="535" y="42"/>
                  </a:cubicBezTo>
                  <a:cubicBezTo>
                    <a:pt x="621" y="84"/>
                    <a:pt x="641" y="139"/>
                    <a:pt x="646" y="297"/>
                  </a:cubicBezTo>
                  <a:cubicBezTo>
                    <a:pt x="651" y="455"/>
                    <a:pt x="593" y="780"/>
                    <a:pt x="563" y="989"/>
                  </a:cubicBezTo>
                  <a:cubicBezTo>
                    <a:pt x="533" y="1198"/>
                    <a:pt x="495" y="1391"/>
                    <a:pt x="468" y="1554"/>
                  </a:cubicBezTo>
                  <a:cubicBezTo>
                    <a:pt x="441" y="1717"/>
                    <a:pt x="413" y="1900"/>
                    <a:pt x="402" y="1969"/>
                  </a:cubicBezTo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FFFF00"/>
                </a:gs>
              </a:gsLst>
              <a:lin ang="5400000" scaled="1"/>
            </a:gradFill>
            <a:ln w="9525" cap="flat" cmpd="sng">
              <a:solidFill>
                <a:srgbClr val="FFFF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138248" name="Freeform 8"/>
          <p:cNvSpPr>
            <a:spLocks/>
          </p:cNvSpPr>
          <p:nvPr/>
        </p:nvSpPr>
        <p:spPr bwMode="auto">
          <a:xfrm>
            <a:off x="5272088" y="2957513"/>
            <a:ext cx="741362" cy="1177925"/>
          </a:xfrm>
          <a:custGeom>
            <a:avLst/>
            <a:gdLst>
              <a:gd name="T0" fmla="*/ 728469 w 460"/>
              <a:gd name="T1" fmla="*/ 588963 h 742"/>
              <a:gd name="T2" fmla="*/ 691401 w 460"/>
              <a:gd name="T3" fmla="*/ 161925 h 742"/>
              <a:gd name="T4" fmla="*/ 433536 w 460"/>
              <a:gd name="T5" fmla="*/ 9525 h 742"/>
              <a:gd name="T6" fmla="*/ 164389 w 460"/>
              <a:gd name="T7" fmla="*/ 101600 h 742"/>
              <a:gd name="T8" fmla="*/ 24175 w 460"/>
              <a:gd name="T9" fmla="*/ 274638 h 742"/>
              <a:gd name="T10" fmla="*/ 20952 w 460"/>
              <a:gd name="T11" fmla="*/ 660400 h 742"/>
              <a:gd name="T12" fmla="*/ 82194 w 460"/>
              <a:gd name="T13" fmla="*/ 1177925 h 7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0" h="742">
                <a:moveTo>
                  <a:pt x="452" y="371"/>
                </a:moveTo>
                <a:cubicBezTo>
                  <a:pt x="448" y="326"/>
                  <a:pt x="460" y="163"/>
                  <a:pt x="429" y="102"/>
                </a:cubicBezTo>
                <a:cubicBezTo>
                  <a:pt x="398" y="41"/>
                  <a:pt x="323" y="12"/>
                  <a:pt x="269" y="6"/>
                </a:cubicBezTo>
                <a:cubicBezTo>
                  <a:pt x="215" y="0"/>
                  <a:pt x="144" y="36"/>
                  <a:pt x="102" y="64"/>
                </a:cubicBezTo>
                <a:cubicBezTo>
                  <a:pt x="60" y="92"/>
                  <a:pt x="30" y="114"/>
                  <a:pt x="15" y="173"/>
                </a:cubicBezTo>
                <a:cubicBezTo>
                  <a:pt x="0" y="232"/>
                  <a:pt x="7" y="321"/>
                  <a:pt x="13" y="416"/>
                </a:cubicBezTo>
                <a:cubicBezTo>
                  <a:pt x="19" y="511"/>
                  <a:pt x="43" y="674"/>
                  <a:pt x="51" y="742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6" rIns="91436" bIns="45716"/>
          <a:lstStyle/>
          <a:p>
            <a:pPr>
              <a:defRPr/>
            </a:pPr>
            <a:endParaRPr kumimoji="0" lang="en-US" b="0">
              <a:solidFill>
                <a:srgbClr val="000000"/>
              </a:solidFill>
              <a:effectLst/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  <p:grpSp>
        <p:nvGrpSpPr>
          <p:cNvPr id="138249" name="Group 9"/>
          <p:cNvGrpSpPr>
            <a:grpSpLocks/>
          </p:cNvGrpSpPr>
          <p:nvPr/>
        </p:nvGrpSpPr>
        <p:grpSpPr bwMode="auto">
          <a:xfrm>
            <a:off x="4125913" y="3489325"/>
            <a:ext cx="4706937" cy="342900"/>
            <a:chOff x="2599" y="2198"/>
            <a:chExt cx="2965" cy="216"/>
          </a:xfrm>
        </p:grpSpPr>
        <p:sp>
          <p:nvSpPr>
            <p:cNvPr id="21530" name="Rectangle 10"/>
            <p:cNvSpPr>
              <a:spLocks noChangeArrowheads="1"/>
            </p:cNvSpPr>
            <p:nvPr/>
          </p:nvSpPr>
          <p:spPr bwMode="auto">
            <a:xfrm>
              <a:off x="3711" y="2198"/>
              <a:ext cx="700" cy="208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ＭＳ Ｐゴシック"/>
                <a:cs typeface="Arial" pitchFamily="34" charset="0"/>
              </a:endParaRPr>
            </a:p>
          </p:txBody>
        </p:sp>
        <p:sp>
          <p:nvSpPr>
            <p:cNvPr id="21531" name="Rectangle 11"/>
            <p:cNvSpPr>
              <a:spLocks noChangeArrowheads="1"/>
            </p:cNvSpPr>
            <p:nvPr/>
          </p:nvSpPr>
          <p:spPr bwMode="auto">
            <a:xfrm>
              <a:off x="5158" y="2213"/>
              <a:ext cx="406" cy="201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ＭＳ Ｐゴシック"/>
                <a:cs typeface="Arial" pitchFamily="34" charset="0"/>
              </a:endParaRPr>
            </a:p>
          </p:txBody>
        </p:sp>
        <p:sp>
          <p:nvSpPr>
            <p:cNvPr id="21532" name="Rectangle 12"/>
            <p:cNvSpPr>
              <a:spLocks noChangeArrowheads="1"/>
            </p:cNvSpPr>
            <p:nvPr/>
          </p:nvSpPr>
          <p:spPr bwMode="auto">
            <a:xfrm>
              <a:off x="2599" y="2208"/>
              <a:ext cx="406" cy="201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ＭＳ Ｐゴシック"/>
                <a:cs typeface="Arial" pitchFamily="34" charset="0"/>
              </a:endParaRPr>
            </a:p>
          </p:txBody>
        </p:sp>
      </p:grpSp>
      <p:grpSp>
        <p:nvGrpSpPr>
          <p:cNvPr id="138257" name="Group 17"/>
          <p:cNvGrpSpPr>
            <a:grpSpLocks/>
          </p:cNvGrpSpPr>
          <p:nvPr/>
        </p:nvGrpSpPr>
        <p:grpSpPr bwMode="auto">
          <a:xfrm>
            <a:off x="4778375" y="3990975"/>
            <a:ext cx="1443038" cy="1112838"/>
            <a:chOff x="3010" y="2514"/>
            <a:chExt cx="909" cy="701"/>
          </a:xfrm>
        </p:grpSpPr>
        <p:sp>
          <p:nvSpPr>
            <p:cNvPr id="21526" name="Line 18"/>
            <p:cNvSpPr>
              <a:spLocks noChangeShapeType="1"/>
            </p:cNvSpPr>
            <p:nvPr/>
          </p:nvSpPr>
          <p:spPr bwMode="auto">
            <a:xfrm flipV="1">
              <a:off x="3429" y="2711"/>
              <a:ext cx="214" cy="425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ＭＳ Ｐゴシック"/>
                <a:cs typeface="Arial" pitchFamily="34" charset="0"/>
              </a:endParaRPr>
            </a:p>
          </p:txBody>
        </p:sp>
        <p:sp>
          <p:nvSpPr>
            <p:cNvPr id="21527" name="Line 19"/>
            <p:cNvSpPr>
              <a:spLocks noChangeShapeType="1"/>
            </p:cNvSpPr>
            <p:nvPr/>
          </p:nvSpPr>
          <p:spPr bwMode="auto">
            <a:xfrm flipV="1">
              <a:off x="3482" y="2968"/>
              <a:ext cx="437" cy="227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ＭＳ Ｐゴシック"/>
                <a:cs typeface="Arial" pitchFamily="34" charset="0"/>
              </a:endParaRPr>
            </a:p>
          </p:txBody>
        </p:sp>
        <p:sp>
          <p:nvSpPr>
            <p:cNvPr id="21528" name="Line 20"/>
            <p:cNvSpPr>
              <a:spLocks noChangeShapeType="1"/>
            </p:cNvSpPr>
            <p:nvPr/>
          </p:nvSpPr>
          <p:spPr bwMode="auto">
            <a:xfrm flipH="1" flipV="1">
              <a:off x="3024" y="2867"/>
              <a:ext cx="279" cy="348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ＭＳ Ｐゴシック"/>
                <a:cs typeface="Arial" pitchFamily="34" charset="0"/>
              </a:endParaRPr>
            </a:p>
          </p:txBody>
        </p:sp>
        <p:sp>
          <p:nvSpPr>
            <p:cNvPr id="21529" name="Line 21"/>
            <p:cNvSpPr>
              <a:spLocks noChangeShapeType="1"/>
            </p:cNvSpPr>
            <p:nvPr/>
          </p:nvSpPr>
          <p:spPr bwMode="auto">
            <a:xfrm flipH="1" flipV="1">
              <a:off x="3010" y="2514"/>
              <a:ext cx="344" cy="63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>
                <a:defRPr/>
              </a:pPr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21517" name="Line 22"/>
          <p:cNvSpPr>
            <a:spLocks noChangeShapeType="1"/>
          </p:cNvSpPr>
          <p:nvPr/>
        </p:nvSpPr>
        <p:spPr bwMode="auto">
          <a:xfrm flipV="1">
            <a:off x="1204913" y="1236663"/>
            <a:ext cx="0" cy="284162"/>
          </a:xfrm>
          <a:prstGeom prst="line">
            <a:avLst/>
          </a:prstGeom>
          <a:noFill/>
          <a:ln w="28575">
            <a:solidFill>
              <a:srgbClr val="FFFF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6" rIns="91436" bIns="45716"/>
          <a:lstStyle/>
          <a:p>
            <a:pPr>
              <a:defRPr/>
            </a:pPr>
            <a:endParaRPr kumimoji="0" lang="en-US" b="0">
              <a:solidFill>
                <a:srgbClr val="000000"/>
              </a:solidFill>
              <a:effectLst/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  <p:sp>
        <p:nvSpPr>
          <p:cNvPr id="21518" name="Line 23"/>
          <p:cNvSpPr>
            <a:spLocks noChangeShapeType="1"/>
          </p:cNvSpPr>
          <p:nvPr/>
        </p:nvSpPr>
        <p:spPr bwMode="auto">
          <a:xfrm flipV="1">
            <a:off x="2122488" y="1230313"/>
            <a:ext cx="0" cy="307975"/>
          </a:xfrm>
          <a:prstGeom prst="line">
            <a:avLst/>
          </a:prstGeom>
          <a:noFill/>
          <a:ln w="28575">
            <a:solidFill>
              <a:srgbClr val="FFFF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6" rIns="91436" bIns="45716"/>
          <a:lstStyle/>
          <a:p>
            <a:pPr>
              <a:defRPr/>
            </a:pPr>
            <a:endParaRPr kumimoji="0" lang="en-US" b="0">
              <a:solidFill>
                <a:srgbClr val="000000"/>
              </a:solidFill>
              <a:effectLst/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  <p:sp>
        <p:nvSpPr>
          <p:cNvPr id="21519" name="Line 24"/>
          <p:cNvSpPr>
            <a:spLocks noChangeShapeType="1"/>
          </p:cNvSpPr>
          <p:nvPr/>
        </p:nvSpPr>
        <p:spPr bwMode="auto">
          <a:xfrm flipH="1">
            <a:off x="1219200" y="1371600"/>
            <a:ext cx="895350" cy="11113"/>
          </a:xfrm>
          <a:prstGeom prst="line">
            <a:avLst/>
          </a:prstGeom>
          <a:noFill/>
          <a:ln w="28575">
            <a:solidFill>
              <a:srgbClr val="FFFF66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6" rIns="91436" bIns="45716"/>
          <a:lstStyle/>
          <a:p>
            <a:pPr>
              <a:defRPr/>
            </a:pPr>
            <a:endParaRPr kumimoji="0" lang="en-US" b="0">
              <a:solidFill>
                <a:srgbClr val="000000"/>
              </a:solidFill>
              <a:effectLst/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  <p:sp>
        <p:nvSpPr>
          <p:cNvPr id="21520" name="Text Box 25"/>
          <p:cNvSpPr txBox="1">
            <a:spLocks noChangeArrowheads="1"/>
          </p:cNvSpPr>
          <p:nvPr/>
        </p:nvSpPr>
        <p:spPr bwMode="auto">
          <a:xfrm>
            <a:off x="1219200" y="914400"/>
            <a:ext cx="868363" cy="396875"/>
          </a:xfrm>
          <a:prstGeom prst="rect">
            <a:avLst/>
          </a:prstGeom>
          <a:solidFill>
            <a:schemeClr val="bg2">
              <a:alpha val="7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6" rIns="91436" bIns="45716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kumimoji="0" lang="en-US" sz="2000" smtClean="0">
                <a:solidFill>
                  <a:srgbClr val="FFFF66"/>
                </a:solidFill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150</a:t>
            </a:r>
            <a:r>
              <a:rPr kumimoji="0" lang="el-GR" sz="2000" smtClean="0">
                <a:solidFill>
                  <a:srgbClr val="FFFF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</a:p>
        </p:txBody>
      </p:sp>
      <p:sp>
        <p:nvSpPr>
          <p:cNvPr id="21521" name="Text Box 26"/>
          <p:cNvSpPr txBox="1">
            <a:spLocks noChangeArrowheads="1"/>
          </p:cNvSpPr>
          <p:nvPr/>
        </p:nvSpPr>
        <p:spPr bwMode="auto">
          <a:xfrm>
            <a:off x="4419600" y="762000"/>
            <a:ext cx="41148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6" rIns="91436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Tx/>
              <a:buChar char="•"/>
              <a:defRPr/>
            </a:pPr>
            <a:r>
              <a:rPr kumimoji="0" lang="en-US" b="0" dirty="0">
                <a:solidFill>
                  <a:srgbClr val="000000"/>
                </a:solidFill>
                <a:effectLst/>
                <a:ea typeface="ＭＳ Ｐゴシック"/>
              </a:rPr>
              <a:t> </a:t>
            </a:r>
          </a:p>
        </p:txBody>
      </p:sp>
      <p:sp>
        <p:nvSpPr>
          <p:cNvPr id="21522" name="Line 27"/>
          <p:cNvSpPr>
            <a:spLocks noChangeShapeType="1"/>
          </p:cNvSpPr>
          <p:nvPr/>
        </p:nvSpPr>
        <p:spPr bwMode="auto">
          <a:xfrm flipV="1">
            <a:off x="2784475" y="1922463"/>
            <a:ext cx="0" cy="284162"/>
          </a:xfrm>
          <a:prstGeom prst="line">
            <a:avLst/>
          </a:prstGeom>
          <a:noFill/>
          <a:ln w="28575">
            <a:solidFill>
              <a:srgbClr val="FFFF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6" rIns="91436" bIns="45716"/>
          <a:lstStyle/>
          <a:p>
            <a:pPr>
              <a:defRPr/>
            </a:pPr>
            <a:endParaRPr kumimoji="0" lang="en-US" b="0">
              <a:solidFill>
                <a:srgbClr val="000000"/>
              </a:solidFill>
              <a:effectLst/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  <p:sp>
        <p:nvSpPr>
          <p:cNvPr id="21523" name="Line 28"/>
          <p:cNvSpPr>
            <a:spLocks noChangeShapeType="1"/>
          </p:cNvSpPr>
          <p:nvPr/>
        </p:nvSpPr>
        <p:spPr bwMode="auto">
          <a:xfrm flipV="1">
            <a:off x="3195638" y="1916113"/>
            <a:ext cx="0" cy="307975"/>
          </a:xfrm>
          <a:prstGeom prst="line">
            <a:avLst/>
          </a:prstGeom>
          <a:noFill/>
          <a:ln w="28575">
            <a:solidFill>
              <a:srgbClr val="FFFF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6" rIns="91436" bIns="45716"/>
          <a:lstStyle/>
          <a:p>
            <a:pPr>
              <a:defRPr/>
            </a:pPr>
            <a:endParaRPr kumimoji="0" lang="en-US" b="0">
              <a:solidFill>
                <a:srgbClr val="000000"/>
              </a:solidFill>
              <a:effectLst/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  <p:sp>
        <p:nvSpPr>
          <p:cNvPr id="21524" name="Line 29"/>
          <p:cNvSpPr>
            <a:spLocks noChangeShapeType="1"/>
          </p:cNvSpPr>
          <p:nvPr/>
        </p:nvSpPr>
        <p:spPr bwMode="auto">
          <a:xfrm flipH="1">
            <a:off x="2798763" y="2063750"/>
            <a:ext cx="381000" cy="4763"/>
          </a:xfrm>
          <a:prstGeom prst="line">
            <a:avLst/>
          </a:prstGeom>
          <a:noFill/>
          <a:ln w="28575">
            <a:solidFill>
              <a:srgbClr val="FFFF66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6" rIns="91436" bIns="45716"/>
          <a:lstStyle/>
          <a:p>
            <a:pPr>
              <a:defRPr/>
            </a:pPr>
            <a:endParaRPr kumimoji="0" lang="en-US" b="0">
              <a:solidFill>
                <a:srgbClr val="000000"/>
              </a:solidFill>
              <a:effectLst/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  <p:sp>
        <p:nvSpPr>
          <p:cNvPr id="21525" name="Text Box 30"/>
          <p:cNvSpPr txBox="1">
            <a:spLocks noChangeArrowheads="1"/>
          </p:cNvSpPr>
          <p:nvPr/>
        </p:nvSpPr>
        <p:spPr bwMode="auto">
          <a:xfrm>
            <a:off x="2630488" y="1600200"/>
            <a:ext cx="7254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79999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6" rIns="91436" bIns="45716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kumimoji="0" lang="en-US" sz="2000" smtClean="0">
                <a:solidFill>
                  <a:srgbClr val="FFFF66"/>
                </a:solidFill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80</a:t>
            </a:r>
            <a:r>
              <a:rPr kumimoji="0" lang="el-GR" sz="2000" smtClean="0">
                <a:solidFill>
                  <a:srgbClr val="FFFF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8350" y="6138863"/>
            <a:ext cx="4467225" cy="64770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000000"/>
                </a:solidFill>
              </a:rPr>
              <a:t>CAVEAT:  PHENIX HBD too low gain 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(4000) to see single photons!</a:t>
            </a:r>
          </a:p>
        </p:txBody>
      </p:sp>
    </p:spTree>
    <p:extLst>
      <p:ext uri="{BB962C8B-B14F-4D97-AF65-F5344CB8AC3E}">
        <p14:creationId xmlns:p14="http://schemas.microsoft.com/office/powerpoint/2010/main" val="37474022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8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8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Where do you get more gain?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4465638"/>
            <a:ext cx="9026525" cy="2392362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 smtClean="0"/>
              <a:t>5 GEMs in a stack.</a:t>
            </a:r>
          </a:p>
          <a:p>
            <a:pPr marL="342883" indent="-342883">
              <a:defRPr/>
            </a:pPr>
            <a:r>
              <a:rPr lang="en-US" dirty="0" smtClean="0"/>
              <a:t>Highly segmented GEMs</a:t>
            </a:r>
          </a:p>
          <a:p>
            <a:pPr marL="742912" lvl="1" indent="-285735">
              <a:defRPr/>
            </a:pPr>
            <a:r>
              <a:rPr lang="en-US" dirty="0" smtClean="0"/>
              <a:t>10x10 cm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  <a:endParaRPr lang="en-US" baseline="30000" dirty="0" smtClean="0"/>
          </a:p>
          <a:p>
            <a:pPr marL="742912" lvl="1" indent="-285735">
              <a:defRPr/>
            </a:pPr>
            <a:r>
              <a:rPr lang="en-US" dirty="0" smtClean="0"/>
              <a:t>Low R-divider chain.</a:t>
            </a:r>
          </a:p>
          <a:p>
            <a:pPr marL="742912" lvl="1" indent="-285735">
              <a:defRPr/>
            </a:pPr>
            <a:r>
              <a:rPr lang="en-US" dirty="0" smtClean="0"/>
              <a:t>Capacitive spark sensor.</a:t>
            </a:r>
          </a:p>
          <a:p>
            <a:pPr marL="742912" lvl="1" indent="-285735">
              <a:defRPr/>
            </a:pPr>
            <a:r>
              <a:rPr lang="en-US" dirty="0" smtClean="0"/>
              <a:t>Never Sparked once.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7C5A33-4790-4B18-946A-33BED525CABD}" type="slidenum">
              <a:rPr lang="en-US" altLang="ja-JP" smtClean="0"/>
              <a:pPr>
                <a:defRPr/>
              </a:pPr>
              <a:t>26</a:t>
            </a:fld>
            <a:endParaRPr lang="en-US" altLang="ja-JP" dirty="0"/>
          </a:p>
        </p:txBody>
      </p:sp>
      <p:pic>
        <p:nvPicPr>
          <p:cNvPr id="12595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538" y="901700"/>
            <a:ext cx="4805362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0" y="911225"/>
            <a:ext cx="40386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6" rIns="91436" bIns="45716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20000"/>
              <a:buBlip>
                <a:blip r:embed="rId5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kern="0" dirty="0" smtClean="0">
                <a:solidFill>
                  <a:srgbClr val="000000"/>
                </a:solidFill>
              </a:rPr>
              <a:t>Harder than you think…</a:t>
            </a:r>
          </a:p>
          <a:p>
            <a:pPr>
              <a:defRPr/>
            </a:pPr>
            <a:r>
              <a:rPr lang="en-US" kern="0" dirty="0" smtClean="0">
                <a:solidFill>
                  <a:srgbClr val="000000"/>
                </a:solidFill>
              </a:rPr>
              <a:t>10000 gain (staged)</a:t>
            </a:r>
          </a:p>
          <a:p>
            <a:pPr lvl="1">
              <a:defRPr/>
            </a:pPr>
            <a:r>
              <a:rPr lang="en-US" kern="0" dirty="0" smtClean="0">
                <a:solidFill>
                  <a:srgbClr val="000000"/>
                </a:solidFill>
              </a:rPr>
              <a:t>N=1 </a:t>
            </a:r>
            <a:r>
              <a:rPr lang="en-US" kern="0" dirty="0" smtClean="0">
                <a:solidFill>
                  <a:srgbClr val="000000"/>
                </a:solidFill>
                <a:sym typeface="Wingdings" pitchFamily="2" charset="2"/>
              </a:rPr>
              <a:t>   Poisson(10000)</a:t>
            </a:r>
          </a:p>
          <a:p>
            <a:pPr lvl="1">
              <a:defRPr/>
            </a:pPr>
            <a:r>
              <a:rPr lang="en-US" kern="0" dirty="0" smtClean="0">
                <a:solidFill>
                  <a:srgbClr val="000000"/>
                </a:solidFill>
                <a:sym typeface="Wingdings" pitchFamily="2" charset="2"/>
              </a:rPr>
              <a:t>N=10 &gt;Poisson(100)</a:t>
            </a:r>
          </a:p>
          <a:p>
            <a:pPr>
              <a:defRPr/>
            </a:pPr>
            <a:r>
              <a:rPr lang="en-US" kern="0" dirty="0" smtClean="0">
                <a:solidFill>
                  <a:srgbClr val="000000"/>
                </a:solidFill>
                <a:sym typeface="Wingdings" pitchFamily="2" charset="2"/>
              </a:rPr>
              <a:t>Gain in a gas (</a:t>
            </a:r>
            <a:r>
              <a:rPr lang="en-US" kern="0" dirty="0" err="1" smtClean="0">
                <a:solidFill>
                  <a:srgbClr val="000000"/>
                </a:solidFill>
                <a:sym typeface="Wingdings" pitchFamily="2" charset="2"/>
              </a:rPr>
              <a:t>Ninf</a:t>
            </a:r>
            <a:r>
              <a:rPr lang="en-US" kern="0" dirty="0" smtClean="0">
                <a:solidFill>
                  <a:srgbClr val="000000"/>
                </a:solidFill>
                <a:sym typeface="Wingdings" pitchFamily="2" charset="2"/>
              </a:rPr>
              <a:t>.)</a:t>
            </a:r>
          </a:p>
          <a:p>
            <a:pPr lvl="1">
              <a:defRPr/>
            </a:pPr>
            <a:r>
              <a:rPr lang="en-US" kern="0" dirty="0" smtClean="0">
                <a:solidFill>
                  <a:srgbClr val="000000"/>
                </a:solidFill>
                <a:sym typeface="Wingdings" pitchFamily="2" charset="2"/>
              </a:rPr>
              <a:t>Pulse height spectrum of single electron avalanche is EXPONENTIAL!</a:t>
            </a:r>
            <a:endParaRPr lang="en-US" kern="0" dirty="0" smtClean="0">
              <a:solidFill>
                <a:srgbClr val="000000"/>
              </a:solidFill>
            </a:endParaRPr>
          </a:p>
        </p:txBody>
      </p:sp>
      <p:pic>
        <p:nvPicPr>
          <p:cNvPr id="12595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388" y="4300538"/>
            <a:ext cx="3273425" cy="232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63893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Signal is a WAVEFORM from each channel!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4125913"/>
            <a:ext cx="9026525" cy="2036762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 smtClean="0"/>
              <a:t>After pedestal, gain, and Common Mode…VERY flat baseline.</a:t>
            </a:r>
          </a:p>
          <a:p>
            <a:pPr marL="342883" indent="-342883">
              <a:defRPr/>
            </a:pPr>
            <a:r>
              <a:rPr lang="en-US" dirty="0" smtClean="0"/>
              <a:t>Each channel provides waveform.</a:t>
            </a:r>
          </a:p>
          <a:p>
            <a:pPr marL="342883" indent="-342883">
              <a:defRPr/>
            </a:pPr>
            <a:r>
              <a:rPr lang="en-US" dirty="0" smtClean="0"/>
              <a:t>To get a single pulse height we average bins near the peak.</a:t>
            </a:r>
          </a:p>
          <a:p>
            <a:pPr marL="742912" lvl="1" indent="-285735">
              <a:defRPr/>
            </a:pPr>
            <a:r>
              <a:rPr lang="en-US" dirty="0" smtClean="0"/>
              <a:t>Not the best.</a:t>
            </a:r>
          </a:p>
          <a:p>
            <a:pPr marL="742912" lvl="1" indent="-285735">
              <a:defRPr/>
            </a:pPr>
            <a:r>
              <a:rPr lang="en-US" dirty="0" smtClean="0"/>
              <a:t>Good enough since we mostly want HIT/NOT-HIT response.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11825-E162-40F7-80DA-D917C17C8B82}" type="slidenum">
              <a:rPr lang="en-US" altLang="ja-JP" smtClean="0"/>
              <a:pPr>
                <a:defRPr/>
              </a:pPr>
              <a:t>27</a:t>
            </a:fld>
            <a:endParaRPr lang="en-US" altLang="ja-JP" dirty="0"/>
          </a:p>
        </p:txBody>
      </p:sp>
      <p:grpSp>
        <p:nvGrpSpPr>
          <p:cNvPr id="128005" name="Group 12"/>
          <p:cNvGrpSpPr>
            <a:grpSpLocks/>
          </p:cNvGrpSpPr>
          <p:nvPr/>
        </p:nvGrpSpPr>
        <p:grpSpPr bwMode="auto">
          <a:xfrm>
            <a:off x="223838" y="777875"/>
            <a:ext cx="4324350" cy="3232150"/>
            <a:chOff x="224152" y="777339"/>
            <a:chExt cx="5226627" cy="3729160"/>
          </a:xfrm>
        </p:grpSpPr>
        <p:pic>
          <p:nvPicPr>
            <p:cNvPr id="128009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152" y="777339"/>
              <a:ext cx="5226627" cy="3544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28010" name="Straight Arrow Connector 6"/>
            <p:cNvCxnSpPr>
              <a:cxnSpLocks noChangeShapeType="1"/>
              <a:stCxn id="128009" idx="2"/>
            </p:cNvCxnSpPr>
            <p:nvPr/>
          </p:nvCxnSpPr>
          <p:spPr bwMode="auto">
            <a:xfrm flipV="1">
              <a:off x="2837466" y="3835730"/>
              <a:ext cx="2185796" cy="486103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sp>
          <p:nvSpPr>
            <p:cNvPr id="8" name="TextBox 7"/>
            <p:cNvSpPr txBox="1"/>
            <p:nvPr/>
          </p:nvSpPr>
          <p:spPr>
            <a:xfrm rot="20768189">
              <a:off x="3616471" y="4136514"/>
              <a:ext cx="1109027" cy="36998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rgbClr val="000000"/>
                  </a:solidFill>
                </a:rPr>
                <a:t>channels</a:t>
              </a:r>
            </a:p>
          </p:txBody>
        </p:sp>
        <p:cxnSp>
          <p:nvCxnSpPr>
            <p:cNvPr id="128012" name="Straight Arrow Connector 9"/>
            <p:cNvCxnSpPr>
              <a:cxnSpLocks noChangeShapeType="1"/>
            </p:cNvCxnSpPr>
            <p:nvPr/>
          </p:nvCxnSpPr>
          <p:spPr bwMode="auto">
            <a:xfrm>
              <a:off x="570020" y="3621965"/>
              <a:ext cx="1686296" cy="708271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sp>
          <p:nvSpPr>
            <p:cNvPr id="11" name="TextBox 10"/>
            <p:cNvSpPr txBox="1"/>
            <p:nvPr/>
          </p:nvSpPr>
          <p:spPr>
            <a:xfrm rot="1443364">
              <a:off x="569524" y="4000974"/>
              <a:ext cx="1463992" cy="36998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rgbClr val="000000"/>
                  </a:solidFill>
                </a:rPr>
                <a:t>Time Slices</a:t>
              </a:r>
            </a:p>
          </p:txBody>
        </p:sp>
      </p:grpSp>
      <p:pic>
        <p:nvPicPr>
          <p:cNvPr id="128006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313" y="852488"/>
            <a:ext cx="4152900" cy="281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8007" name="Straight Arrow Connector 14"/>
          <p:cNvCxnSpPr>
            <a:cxnSpLocks noChangeShapeType="1"/>
          </p:cNvCxnSpPr>
          <p:nvPr/>
        </p:nvCxnSpPr>
        <p:spPr bwMode="auto">
          <a:xfrm>
            <a:off x="5664200" y="2422525"/>
            <a:ext cx="1071563" cy="127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16" name="TextBox 15"/>
          <p:cNvSpPr txBox="1"/>
          <p:nvPr/>
        </p:nvSpPr>
        <p:spPr>
          <a:xfrm>
            <a:off x="6473825" y="1793875"/>
            <a:ext cx="253206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Response = Average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             over time</a:t>
            </a:r>
          </a:p>
        </p:txBody>
      </p:sp>
    </p:spTree>
    <p:extLst>
      <p:ext uri="{BB962C8B-B14F-4D97-AF65-F5344CB8AC3E}">
        <p14:creationId xmlns:p14="http://schemas.microsoft.com/office/powerpoint/2010/main" val="8300408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Data Analysis Stages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0088" y="1246188"/>
            <a:ext cx="7861300" cy="4679950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 smtClean="0"/>
              <a:t>Define the collection of “Hit” Pads:</a:t>
            </a:r>
          </a:p>
          <a:p>
            <a:pPr marL="742912" lvl="1" indent="-285735">
              <a:defRPr/>
            </a:pPr>
            <a:r>
              <a:rPr lang="en-US" dirty="0" smtClean="0"/>
              <a:t>Pad must be above threshold (# sigma or absolute cut)</a:t>
            </a:r>
          </a:p>
          <a:p>
            <a:pPr marL="742912" lvl="1" indent="-285735">
              <a:defRPr/>
            </a:pPr>
            <a:r>
              <a:rPr lang="en-US" dirty="0" smtClean="0"/>
              <a:t>Pad must be greatest firing in its ½-column.</a:t>
            </a:r>
          </a:p>
          <a:p>
            <a:pPr marL="742912" lvl="1" indent="-285735">
              <a:defRPr/>
            </a:pPr>
            <a:endParaRPr lang="en-US" dirty="0" smtClean="0"/>
          </a:p>
          <a:p>
            <a:pPr marL="342883" indent="-342883">
              <a:defRPr/>
            </a:pPr>
            <a:r>
              <a:rPr lang="en-US" dirty="0" smtClean="0"/>
              <a:t>Search for a Ring Pattern within the “Hit” Pads:</a:t>
            </a:r>
          </a:p>
          <a:p>
            <a:pPr marL="742912" lvl="1" indent="-285735">
              <a:defRPr/>
            </a:pPr>
            <a:r>
              <a:rPr lang="en-US" dirty="0" smtClean="0"/>
              <a:t>Center Unknown with no trackers.</a:t>
            </a:r>
          </a:p>
          <a:p>
            <a:pPr marL="742912" lvl="1" indent="-285735">
              <a:defRPr/>
            </a:pPr>
            <a:r>
              <a:rPr lang="en-US" dirty="0" smtClean="0"/>
              <a:t>Use Combinatorial Hough Transform.</a:t>
            </a:r>
          </a:p>
          <a:p>
            <a:pPr marL="742912" lvl="1" indent="-285735">
              <a:defRPr/>
            </a:pPr>
            <a:endParaRPr lang="en-US" dirty="0"/>
          </a:p>
          <a:p>
            <a:pPr marL="342883" indent="-342883">
              <a:defRPr/>
            </a:pPr>
            <a:r>
              <a:rPr lang="en-US" dirty="0" smtClean="0"/>
              <a:t>Perform “Robust Fit” to extract Ring Parameters.</a:t>
            </a:r>
          </a:p>
          <a:p>
            <a:pPr marL="742912" lvl="1" indent="-285735">
              <a:defRPr/>
            </a:pPr>
            <a:r>
              <a:rPr lang="en-US" dirty="0" smtClean="0"/>
              <a:t>Robust fitting is insensitive to outlier points.</a:t>
            </a:r>
          </a:p>
          <a:p>
            <a:pPr marL="742912" lvl="1" indent="-285735">
              <a:defRPr/>
            </a:pPr>
            <a:r>
              <a:rPr lang="en-US" dirty="0" smtClean="0"/>
              <a:t>Algorithm copied from PHENIX DCH Tracking.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D48F79-1874-4AFB-973A-879760BB617A}" type="slidenum">
              <a:rPr lang="en-US" altLang="ja-JP" smtClean="0"/>
              <a:pPr>
                <a:defRPr/>
              </a:pPr>
              <a:t>28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249957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675" y="1069975"/>
            <a:ext cx="3810000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Charge Spectrum from “Used” Pads: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3824288"/>
            <a:ext cx="8491538" cy="1781175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/>
              <a:t>L</a:t>
            </a:r>
            <a:r>
              <a:rPr lang="en-US" dirty="0" smtClean="0"/>
              <a:t>ower voltages, exponential.</a:t>
            </a:r>
          </a:p>
          <a:p>
            <a:pPr marL="342883" indent="-342883">
              <a:defRPr/>
            </a:pPr>
            <a:r>
              <a:rPr lang="en-US" dirty="0"/>
              <a:t>E</a:t>
            </a:r>
            <a:r>
              <a:rPr lang="en-US" dirty="0" smtClean="0"/>
              <a:t>xponential flattens with gain.</a:t>
            </a:r>
          </a:p>
          <a:p>
            <a:pPr marL="742912" lvl="1" indent="-285735">
              <a:defRPr/>
            </a:pPr>
            <a:r>
              <a:rPr lang="en-US" dirty="0" smtClean="0"/>
              <a:t>Efficiency improves (slowly) with increasing gain.</a:t>
            </a:r>
          </a:p>
          <a:p>
            <a:pPr marL="742912" lvl="1" indent="-285735">
              <a:defRPr/>
            </a:pPr>
            <a:r>
              <a:rPr lang="en-US" dirty="0" smtClean="0"/>
              <a:t>Preliminary estimate: &gt;98% efficient for single photons.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A3C1C6-C401-4389-9220-A3B855B2A4C3}" type="slidenum">
              <a:rPr lang="en-US" altLang="ja-JP" smtClean="0"/>
              <a:pPr>
                <a:defRPr/>
              </a:pPr>
              <a:t>29</a:t>
            </a:fld>
            <a:endParaRPr lang="en-US" altLang="ja-JP" dirty="0"/>
          </a:p>
        </p:txBody>
      </p:sp>
      <p:pic>
        <p:nvPicPr>
          <p:cNvPr id="13005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8" y="1001713"/>
            <a:ext cx="3930650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14575" y="1819275"/>
            <a:ext cx="10445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V=4750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68413" y="2681288"/>
            <a:ext cx="1046162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V=4650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62663" y="2867025"/>
            <a:ext cx="1046162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V=5000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62663" y="1304925"/>
            <a:ext cx="1046162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V=4850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65800" y="1954213"/>
            <a:ext cx="104616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V=4950</a:t>
            </a:r>
          </a:p>
        </p:txBody>
      </p:sp>
    </p:spTree>
    <p:extLst>
      <p:ext uri="{BB962C8B-B14F-4D97-AF65-F5344CB8AC3E}">
        <p14:creationId xmlns:p14="http://schemas.microsoft.com/office/powerpoint/2010/main" val="8202470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Charge Matching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4646" y="4942626"/>
            <a:ext cx="4506068" cy="1862986"/>
          </a:xfrm>
        </p:spPr>
        <p:txBody>
          <a:bodyPr/>
          <a:lstStyle/>
          <a:p>
            <a:r>
              <a:rPr lang="en-US" sz="2000" dirty="0" smtClean="0"/>
              <a:t>TR1 800 mm pitch</a:t>
            </a:r>
          </a:p>
          <a:p>
            <a:r>
              <a:rPr lang="en-US" sz="2000" dirty="0" smtClean="0"/>
              <a:t>TR2 400 mm pitch</a:t>
            </a:r>
          </a:p>
          <a:p>
            <a:r>
              <a:rPr lang="en-US" sz="2000" dirty="0" smtClean="0"/>
              <a:t>80:20 gas fixes charge TR1.</a:t>
            </a:r>
          </a:p>
          <a:p>
            <a:r>
              <a:rPr lang="en-US" sz="2000" dirty="0" smtClean="0"/>
              <a:t>Cluster = Charge Match</a:t>
            </a:r>
          </a:p>
          <a:p>
            <a:r>
              <a:rPr lang="en-US" sz="2000" dirty="0" smtClean="0"/>
              <a:t>Mostly 1 Cluster in each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3</a:t>
            </a:fld>
            <a:endParaRPr lang="en-US" altLang="ja-JP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60" y="782451"/>
            <a:ext cx="3581400" cy="26479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60" y="782451"/>
            <a:ext cx="3581400" cy="26479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880" y="777689"/>
            <a:ext cx="3590925" cy="26574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880" y="777689"/>
            <a:ext cx="3590925" cy="2657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449653" y="2606503"/>
            <a:ext cx="857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70:30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709358" y="2606503"/>
            <a:ext cx="857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80:20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17" y="3692525"/>
            <a:ext cx="3590925" cy="26574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43" y="3691783"/>
            <a:ext cx="3599845" cy="265821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21" y="3367176"/>
            <a:ext cx="2423374" cy="164343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073" y="3367176"/>
            <a:ext cx="2436538" cy="165236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519880" y="3881117"/>
            <a:ext cx="17427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Cluster = </a:t>
            </a:r>
            <a:r>
              <a:rPr lang="en-US" sz="1400" dirty="0" err="1" smtClean="0"/>
              <a:t>Qmatch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7002584" y="3899600"/>
            <a:ext cx="17604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Dominantly One in</a:t>
            </a:r>
          </a:p>
          <a:p>
            <a:r>
              <a:rPr lang="en-US" sz="1400" dirty="0" smtClean="0"/>
              <a:t>Each tracker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50744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Look at the “Hit” pads… See Rings!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913" y="4279900"/>
            <a:ext cx="5586412" cy="1800225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 smtClean="0"/>
              <a:t>Your eyes see the Rings very easily.</a:t>
            </a:r>
          </a:p>
          <a:p>
            <a:pPr marL="342883" indent="-342883">
              <a:defRPr/>
            </a:pPr>
            <a:r>
              <a:rPr lang="en-US" dirty="0" smtClean="0">
                <a:solidFill>
                  <a:srgbClr val="FF0000"/>
                </a:solidFill>
              </a:rPr>
              <a:t>Red Circles: Pattern Recognition.</a:t>
            </a:r>
          </a:p>
          <a:p>
            <a:pPr marL="342883" indent="-342883">
              <a:defRPr/>
            </a:pPr>
            <a:r>
              <a:rPr lang="en-US" dirty="0" smtClean="0">
                <a:solidFill>
                  <a:srgbClr val="0000FF"/>
                </a:solidFill>
              </a:rPr>
              <a:t>Blue Circles:  Robust Fit.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A04C18-442D-4AAB-8F1B-08F100F393F3}" type="slidenum">
              <a:rPr lang="en-US" altLang="ja-JP" smtClean="0"/>
              <a:pPr>
                <a:defRPr/>
              </a:pPr>
              <a:t>30</a:t>
            </a:fld>
            <a:endParaRPr lang="en-US" altLang="ja-JP" dirty="0"/>
          </a:p>
        </p:txBody>
      </p:sp>
      <p:pic>
        <p:nvPicPr>
          <p:cNvPr id="131077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903288"/>
            <a:ext cx="2343150" cy="273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078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50" y="903288"/>
            <a:ext cx="2343150" cy="273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079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063" y="903288"/>
            <a:ext cx="2343150" cy="273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080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063" y="3729038"/>
            <a:ext cx="234315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07543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Simulations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" y="665163"/>
            <a:ext cx="9026525" cy="5976937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 smtClean="0"/>
              <a:t># pads != # photons</a:t>
            </a:r>
          </a:p>
          <a:p>
            <a:pPr marL="742912" lvl="1" indent="-285735">
              <a:defRPr/>
            </a:pPr>
            <a:r>
              <a:rPr lang="en-US" dirty="0" smtClean="0"/>
              <a:t>Some photons hit two pads.</a:t>
            </a:r>
          </a:p>
          <a:p>
            <a:pPr marL="742912" lvl="1" indent="-285735">
              <a:defRPr/>
            </a:pPr>
            <a:r>
              <a:rPr lang="en-US" dirty="0" smtClean="0"/>
              <a:t>Sometimes two photons hit one pad.</a:t>
            </a:r>
          </a:p>
          <a:p>
            <a:pPr marL="342883" indent="-342883">
              <a:defRPr/>
            </a:pPr>
            <a:r>
              <a:rPr lang="en-US" dirty="0" smtClean="0">
                <a:solidFill>
                  <a:srgbClr val="FF0000"/>
                </a:solidFill>
              </a:rPr>
              <a:t>Ingredients:</a:t>
            </a:r>
          </a:p>
          <a:p>
            <a:pPr marL="742912" lvl="1" indent="-285735">
              <a:defRPr/>
            </a:pPr>
            <a:r>
              <a:rPr lang="en-US" dirty="0" smtClean="0">
                <a:solidFill>
                  <a:srgbClr val="0000FF"/>
                </a:solidFill>
              </a:rPr>
              <a:t>Diffusion (charge cloud)</a:t>
            </a:r>
          </a:p>
          <a:p>
            <a:pPr marL="742912" lvl="1" indent="-285735">
              <a:defRPr/>
            </a:pPr>
            <a:r>
              <a:rPr lang="en-US" dirty="0" smtClean="0">
                <a:solidFill>
                  <a:srgbClr val="0000FF"/>
                </a:solidFill>
              </a:rPr>
              <a:t>Dispersion (n </a:t>
            </a:r>
            <a:r>
              <a:rPr lang="en-US" dirty="0" err="1" smtClean="0">
                <a:solidFill>
                  <a:srgbClr val="0000FF"/>
                </a:solidFill>
              </a:rPr>
              <a:t>vs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  <a:latin typeface="Symbol" pitchFamily="18" charset="2"/>
              </a:rPr>
              <a:t>l</a:t>
            </a:r>
            <a:r>
              <a:rPr lang="en-US" dirty="0" smtClean="0">
                <a:solidFill>
                  <a:srgbClr val="0000FF"/>
                </a:solidFill>
              </a:rPr>
              <a:t>).</a:t>
            </a:r>
          </a:p>
          <a:p>
            <a:pPr marL="742912" lvl="1" indent="-285735">
              <a:defRPr/>
            </a:pPr>
            <a:r>
              <a:rPr lang="en-US" dirty="0" smtClean="0">
                <a:solidFill>
                  <a:srgbClr val="0000FF"/>
                </a:solidFill>
              </a:rPr>
              <a:t>Center (based upon data)</a:t>
            </a:r>
          </a:p>
          <a:p>
            <a:pPr marL="742912" lvl="1" indent="-285735">
              <a:defRPr/>
            </a:pPr>
            <a:endParaRPr lang="en-US" dirty="0"/>
          </a:p>
        </p:txBody>
      </p:sp>
      <p:pic>
        <p:nvPicPr>
          <p:cNvPr id="1361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338" y="2214563"/>
            <a:ext cx="4745037" cy="458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619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300" y="-12700"/>
            <a:ext cx="3681413" cy="249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619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3" y="3690938"/>
            <a:ext cx="4229100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398713" y="6459538"/>
            <a:ext cx="4311650" cy="36988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Impossible RICH works as simulated!</a:t>
            </a:r>
          </a:p>
        </p:txBody>
      </p:sp>
    </p:spTree>
    <p:extLst>
      <p:ext uri="{BB962C8B-B14F-4D97-AF65-F5344CB8AC3E}">
        <p14:creationId xmlns:p14="http://schemas.microsoft.com/office/powerpoint/2010/main" val="4008527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Summary Ring Properties (SLAC)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938627-154B-4574-ACBA-700BF5179C5A}" type="slidenum">
              <a:rPr lang="en-US" altLang="ja-JP" smtClean="0"/>
              <a:pPr>
                <a:defRPr/>
              </a:pPr>
              <a:t>32</a:t>
            </a:fld>
            <a:endParaRPr lang="en-US" altLang="ja-JP" dirty="0"/>
          </a:p>
        </p:txBody>
      </p:sp>
      <p:pic>
        <p:nvPicPr>
          <p:cNvPr id="134148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788988"/>
            <a:ext cx="7932738" cy="538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451475" y="1543050"/>
            <a:ext cx="22574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rgbClr val="000000"/>
                </a:solidFill>
              </a:rPr>
              <a:t>Nused</a:t>
            </a:r>
            <a:r>
              <a:rPr lang="en-US" dirty="0">
                <a:solidFill>
                  <a:srgbClr val="000000"/>
                </a:solidFill>
              </a:rPr>
              <a:t>, Poisson Fit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44600" y="3952875"/>
            <a:ext cx="122872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rgbClr val="000000"/>
                </a:solidFill>
              </a:rPr>
              <a:t>NOutside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43488" y="3952875"/>
            <a:ext cx="106045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rgbClr val="000000"/>
                </a:solidFill>
              </a:rPr>
              <a:t>NInside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15338" y="1328835"/>
            <a:ext cx="1256241" cy="844077"/>
          </a:xfrm>
          <a:prstGeom prst="rect">
            <a:avLst/>
          </a:prstGeom>
          <a:blipFill rotWithShape="0">
            <a:blip r:embed="rId3"/>
            <a:stretch>
              <a:fillRect l="-4327" t="-2857"/>
            </a:stretch>
          </a:blipFill>
          <a:ln>
            <a:solidFill>
              <a:srgbClr val="FF0000"/>
            </a:solidFill>
          </a:ln>
        </p:spPr>
        <p:txBody>
          <a:bodyPr/>
          <a:lstStyle/>
          <a:p>
            <a:pPr eaLnBrk="0" hangingPunct="0"/>
            <a:r>
              <a:rPr lang="en-US">
                <a:noFill/>
                <a:effectLst/>
                <a:latin typeface="Comic Sans MS" panose="030F0702030302020204" pitchFamily="66" charset="0"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776413" y="6021388"/>
            <a:ext cx="6049962" cy="836612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 smtClean="0"/>
              <a:t>Multiplicities from Poisson Fits</a:t>
            </a:r>
          </a:p>
          <a:p>
            <a:pPr marL="342883" indent="-342883">
              <a:defRPr/>
            </a:pPr>
            <a:r>
              <a:rPr lang="en-US" dirty="0" smtClean="0"/>
              <a:t>Radius from Gaussian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0179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Full Summary of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250" y="5272088"/>
            <a:ext cx="9026525" cy="1585912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 smtClean="0"/>
              <a:t>Number of pads on ring saturates at ~9 pads per ring.</a:t>
            </a:r>
          </a:p>
          <a:p>
            <a:pPr marL="342883" indent="-342883">
              <a:defRPr/>
            </a:pPr>
            <a:r>
              <a:rPr lang="en-US" dirty="0" smtClean="0"/>
              <a:t>Stable gains up to 100,000…NO SPARKS PERIOD!</a:t>
            </a:r>
          </a:p>
          <a:p>
            <a:pPr marL="342883" indent="-342883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D4D12B-E6F1-46B1-83A6-85206A6806AC}" type="slidenum">
              <a:rPr lang="en-US" altLang="ja-JP" smtClean="0"/>
              <a:pPr>
                <a:defRPr/>
              </a:pPr>
              <a:t>33</a:t>
            </a:fld>
            <a:endParaRPr lang="en-US" altLang="ja-JP" dirty="0"/>
          </a:p>
        </p:txBody>
      </p:sp>
      <p:pic>
        <p:nvPicPr>
          <p:cNvPr id="13517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900" y="725488"/>
            <a:ext cx="6346825" cy="436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84525" y="2095500"/>
            <a:ext cx="269398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~9 Used Pads per ring</a:t>
            </a:r>
          </a:p>
        </p:txBody>
      </p:sp>
    </p:spTree>
    <p:extLst>
      <p:ext uri="{BB962C8B-B14F-4D97-AF65-F5344CB8AC3E}">
        <p14:creationId xmlns:p14="http://schemas.microsoft.com/office/powerpoint/2010/main" val="33166559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>
              <a:lnSpc>
                <a:spcPct val="150000"/>
              </a:lnSpc>
            </a:pPr>
            <a:r>
              <a:rPr lang="en-US" sz="280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Glued Design: GEM Foil Layout Complete</a:t>
            </a:r>
          </a:p>
        </p:txBody>
      </p:sp>
      <p:sp>
        <p:nvSpPr>
          <p:cNvPr id="46083" name="Slide Number Placeholder 11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0C58193-A523-48B2-916F-7B72E020F4A8}" type="slidenum">
              <a:rPr lang="en-US">
                <a:solidFill>
                  <a:srgbClr val="898989"/>
                </a:solidFill>
              </a:rPr>
              <a:pPr eaLnBrk="1" hangingPunct="1"/>
              <a:t>34</a:t>
            </a:fld>
            <a:endParaRPr lang="en-US">
              <a:solidFill>
                <a:srgbClr val="898989"/>
              </a:solidFill>
            </a:endParaRPr>
          </a:p>
        </p:txBody>
      </p:sp>
      <p:pic>
        <p:nvPicPr>
          <p:cNvPr id="4608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" t="2377" r="2351" b="2094"/>
          <a:stretch>
            <a:fillRect/>
          </a:stretch>
        </p:blipFill>
        <p:spPr bwMode="auto">
          <a:xfrm>
            <a:off x="3048000" y="3048000"/>
            <a:ext cx="5638800" cy="278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5"/>
          <a:stretch>
            <a:fillRect/>
          </a:stretch>
        </p:blipFill>
        <p:spPr bwMode="auto">
          <a:xfrm>
            <a:off x="7440613" y="1368425"/>
            <a:ext cx="1316037" cy="157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6" name="Rectangle 7"/>
          <p:cNvSpPr>
            <a:spLocks noChangeArrowheads="1"/>
          </p:cNvSpPr>
          <p:nvPr/>
        </p:nvSpPr>
        <p:spPr bwMode="auto">
          <a:xfrm>
            <a:off x="255588" y="1371600"/>
            <a:ext cx="7440612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kumimoji="0" lang="en-US" b="0" smtClean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foil is divided into 32 HV sectors of roughly 100 cm</a:t>
            </a:r>
            <a:r>
              <a:rPr kumimoji="0" lang="en-US" b="0" baseline="30000" smtClean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en-US" b="0" smtClean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with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kumimoji="0" lang="en-US" b="0" smtClean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V applied on the 16 sectors from the top and 16 from the bottom 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kumimoji="0" lang="en-US" b="0" smtClean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The chamber from the point of view of HV is divided in two parts</a:t>
            </a:r>
            <a:endParaRPr kumimoji="0" lang="en-US" b="0" smtClean="0">
              <a:solidFill>
                <a:srgbClr val="17375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924800" y="3276600"/>
            <a:ext cx="381000" cy="457200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 flipV="1">
            <a:off x="7440613" y="2581275"/>
            <a:ext cx="484187" cy="6953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8305800" y="2941638"/>
            <a:ext cx="450850" cy="6953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0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228975"/>
            <a:ext cx="2008188" cy="242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201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0ABF7-ED07-4055-9BAD-57C633AC3944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3"/>
            <a:ext cx="9144000" cy="636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31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561322" y="876466"/>
            <a:ext cx="1689886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O</a:t>
            </a:r>
            <a:r>
              <a:rPr lang="en-US" baseline="-25000" dirty="0" smtClean="0"/>
              <a:t>2</a:t>
            </a:r>
            <a:r>
              <a:rPr lang="en-US" dirty="0" smtClean="0"/>
              <a:t> 1.66ppm</a:t>
            </a:r>
          </a:p>
          <a:p>
            <a:r>
              <a:rPr lang="en-US" dirty="0" smtClean="0"/>
              <a:t>H</a:t>
            </a:r>
            <a:r>
              <a:rPr lang="en-US" baseline="-25000" dirty="0" smtClean="0"/>
              <a:t>2</a:t>
            </a:r>
            <a:r>
              <a:rPr lang="en-US" dirty="0" smtClean="0"/>
              <a:t>O 0.08ppm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– 2D  Short Radiator RICH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3895" y="696682"/>
            <a:ext cx="4226607" cy="4523018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Challenge:</a:t>
            </a:r>
            <a:br>
              <a:rPr lang="en-US" dirty="0" smtClean="0"/>
            </a:br>
            <a:r>
              <a:rPr lang="en-US" dirty="0" smtClean="0"/>
              <a:t>Hadron (pion, </a:t>
            </a:r>
            <a:r>
              <a:rPr lang="en-US" dirty="0" err="1" smtClean="0"/>
              <a:t>kaon</a:t>
            </a:r>
            <a:r>
              <a:rPr lang="en-US" dirty="0" smtClean="0"/>
              <a:t>, proton) ID at high lab momentum requires the Cherenkov effect.  Typical long radiator lengths (e.g. </a:t>
            </a:r>
            <a:r>
              <a:rPr lang="en-US" u="sng" dirty="0" smtClean="0">
                <a:solidFill>
                  <a:srgbClr val="FF0000"/>
                </a:solidFill>
              </a:rPr>
              <a:t>3 meters </a:t>
            </a:r>
            <a:r>
              <a:rPr lang="en-US" dirty="0" smtClean="0">
                <a:solidFill>
                  <a:srgbClr val="FF0000"/>
                </a:solidFill>
              </a:rPr>
              <a:t>CF</a:t>
            </a:r>
            <a:r>
              <a:rPr lang="en-US" baseline="-25000" dirty="0" smtClean="0">
                <a:solidFill>
                  <a:srgbClr val="FF0000"/>
                </a:solidFill>
              </a:rPr>
              <a:t>4</a:t>
            </a:r>
            <a:r>
              <a:rPr lang="en-US" dirty="0" smtClean="0">
                <a:solidFill>
                  <a:srgbClr val="FF0000"/>
                </a:solidFill>
              </a:rPr>
              <a:t> in </a:t>
            </a:r>
            <a:r>
              <a:rPr lang="en-US" dirty="0" err="1" smtClean="0">
                <a:solidFill>
                  <a:srgbClr val="FF0000"/>
                </a:solidFill>
              </a:rPr>
              <a:t>LHCb</a:t>
            </a:r>
            <a:r>
              <a:rPr lang="en-US" dirty="0" smtClean="0"/>
              <a:t>) make experiments large/costly.</a:t>
            </a:r>
          </a:p>
          <a:p>
            <a:r>
              <a:rPr lang="en-US" dirty="0" smtClean="0"/>
              <a:t>Solution:</a:t>
            </a:r>
            <a:br>
              <a:rPr lang="en-US" dirty="0" smtClean="0"/>
            </a:br>
            <a:r>
              <a:rPr lang="en-US" dirty="0" err="1" smtClean="0"/>
              <a:t>CsI</a:t>
            </a:r>
            <a:r>
              <a:rPr lang="en-US" dirty="0" smtClean="0"/>
              <a:t> photocathode RICH allows operation in </a:t>
            </a:r>
            <a:r>
              <a:rPr lang="en-US" dirty="0" smtClean="0">
                <a:solidFill>
                  <a:srgbClr val="FF0000"/>
                </a:solidFill>
              </a:rPr>
              <a:t>DEEP UV </a:t>
            </a:r>
            <a:r>
              <a:rPr lang="en-US" dirty="0" smtClean="0"/>
              <a:t>(down to 120 nm) thereby collecting more light.  Further, this photon detection technology is VERY inexpensive per unit area.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36</a:t>
            </a:fld>
            <a:endParaRPr lang="en-US" altLang="ja-JP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32241" t="39793" r="53825" b="8092"/>
          <a:stretch/>
        </p:blipFill>
        <p:spPr>
          <a:xfrm rot="5400000">
            <a:off x="7606995" y="-726693"/>
            <a:ext cx="810313" cy="2263698"/>
          </a:xfrm>
          <a:prstGeom prst="rect">
            <a:avLst/>
          </a:prstGeom>
        </p:spPr>
      </p:pic>
      <p:pic>
        <p:nvPicPr>
          <p:cNvPr id="8" name="Picture 3" descr="gemfield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8" y="2466982"/>
            <a:ext cx="4718050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Group 5"/>
          <p:cNvGrpSpPr>
            <a:grpSpLocks/>
          </p:cNvGrpSpPr>
          <p:nvPr/>
        </p:nvGrpSpPr>
        <p:grpSpPr bwMode="auto">
          <a:xfrm>
            <a:off x="969288" y="4537079"/>
            <a:ext cx="555625" cy="928688"/>
            <a:chOff x="3182" y="2666"/>
            <a:chExt cx="350" cy="585"/>
          </a:xfrm>
        </p:grpSpPr>
        <p:sp>
          <p:nvSpPr>
            <p:cNvPr id="10" name="Oval 6"/>
            <p:cNvSpPr>
              <a:spLocks noChangeArrowheads="1"/>
            </p:cNvSpPr>
            <p:nvPr/>
          </p:nvSpPr>
          <p:spPr bwMode="auto">
            <a:xfrm>
              <a:off x="3301" y="2666"/>
              <a:ext cx="82" cy="82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50000">
                  <a:srgbClr val="1D1D00"/>
                </a:gs>
                <a:gs pos="100000">
                  <a:srgbClr val="FFFF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 rot="10800000">
              <a:off x="3182" y="2832"/>
              <a:ext cx="350" cy="419"/>
            </a:xfrm>
            <a:custGeom>
              <a:avLst/>
              <a:gdLst>
                <a:gd name="T0" fmla="*/ 181 w 651"/>
                <a:gd name="T1" fmla="*/ 418 h 1969"/>
                <a:gd name="T2" fmla="*/ 121 w 651"/>
                <a:gd name="T3" fmla="*/ 328 h 1969"/>
                <a:gd name="T4" fmla="*/ 61 w 651"/>
                <a:gd name="T5" fmla="*/ 216 h 1969"/>
                <a:gd name="T6" fmla="*/ 2 w 651"/>
                <a:gd name="T7" fmla="*/ 59 h 1969"/>
                <a:gd name="T8" fmla="*/ 70 w 651"/>
                <a:gd name="T9" fmla="*/ 10 h 1969"/>
                <a:gd name="T10" fmla="*/ 288 w 651"/>
                <a:gd name="T11" fmla="*/ 9 h 1969"/>
                <a:gd name="T12" fmla="*/ 347 w 651"/>
                <a:gd name="T13" fmla="*/ 63 h 1969"/>
                <a:gd name="T14" fmla="*/ 303 w 651"/>
                <a:gd name="T15" fmla="*/ 210 h 1969"/>
                <a:gd name="T16" fmla="*/ 252 w 651"/>
                <a:gd name="T17" fmla="*/ 331 h 1969"/>
                <a:gd name="T18" fmla="*/ 216 w 651"/>
                <a:gd name="T19" fmla="*/ 419 h 19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51" h="1969">
                  <a:moveTo>
                    <a:pt x="336" y="1964"/>
                  </a:moveTo>
                  <a:cubicBezTo>
                    <a:pt x="300" y="1833"/>
                    <a:pt x="262" y="1701"/>
                    <a:pt x="225" y="1543"/>
                  </a:cubicBezTo>
                  <a:cubicBezTo>
                    <a:pt x="188" y="1385"/>
                    <a:pt x="151" y="1228"/>
                    <a:pt x="114" y="1017"/>
                  </a:cubicBezTo>
                  <a:cubicBezTo>
                    <a:pt x="77" y="806"/>
                    <a:pt x="0" y="436"/>
                    <a:pt x="3" y="275"/>
                  </a:cubicBezTo>
                  <a:cubicBezTo>
                    <a:pt x="6" y="114"/>
                    <a:pt x="43" y="87"/>
                    <a:pt x="131" y="48"/>
                  </a:cubicBezTo>
                  <a:cubicBezTo>
                    <a:pt x="219" y="9"/>
                    <a:pt x="449" y="0"/>
                    <a:pt x="535" y="42"/>
                  </a:cubicBezTo>
                  <a:cubicBezTo>
                    <a:pt x="621" y="84"/>
                    <a:pt x="641" y="139"/>
                    <a:pt x="646" y="297"/>
                  </a:cubicBezTo>
                  <a:cubicBezTo>
                    <a:pt x="651" y="455"/>
                    <a:pt x="593" y="780"/>
                    <a:pt x="563" y="989"/>
                  </a:cubicBezTo>
                  <a:cubicBezTo>
                    <a:pt x="533" y="1198"/>
                    <a:pt x="495" y="1391"/>
                    <a:pt x="468" y="1554"/>
                  </a:cubicBezTo>
                  <a:cubicBezTo>
                    <a:pt x="441" y="1717"/>
                    <a:pt x="413" y="1900"/>
                    <a:pt x="402" y="1969"/>
                  </a:cubicBezTo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FFFF00"/>
                </a:gs>
              </a:gsLst>
              <a:lin ang="5400000" scaled="1"/>
            </a:gradFill>
            <a:ln w="9525" cap="flat" cmpd="sng">
              <a:solidFill>
                <a:srgbClr val="FFFF00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sp>
        <p:nvSpPr>
          <p:cNvPr id="12" name="Freeform 8"/>
          <p:cNvSpPr>
            <a:spLocks/>
          </p:cNvSpPr>
          <p:nvPr/>
        </p:nvSpPr>
        <p:spPr bwMode="auto">
          <a:xfrm>
            <a:off x="1189946" y="3262318"/>
            <a:ext cx="741362" cy="1177925"/>
          </a:xfrm>
          <a:custGeom>
            <a:avLst/>
            <a:gdLst>
              <a:gd name="T0" fmla="*/ 728469 w 460"/>
              <a:gd name="T1" fmla="*/ 588963 h 742"/>
              <a:gd name="T2" fmla="*/ 691401 w 460"/>
              <a:gd name="T3" fmla="*/ 161925 h 742"/>
              <a:gd name="T4" fmla="*/ 433536 w 460"/>
              <a:gd name="T5" fmla="*/ 9525 h 742"/>
              <a:gd name="T6" fmla="*/ 164389 w 460"/>
              <a:gd name="T7" fmla="*/ 101600 h 742"/>
              <a:gd name="T8" fmla="*/ 24175 w 460"/>
              <a:gd name="T9" fmla="*/ 274638 h 742"/>
              <a:gd name="T10" fmla="*/ 20952 w 460"/>
              <a:gd name="T11" fmla="*/ 660400 h 742"/>
              <a:gd name="T12" fmla="*/ 82194 w 460"/>
              <a:gd name="T13" fmla="*/ 1177925 h 74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0" h="742">
                <a:moveTo>
                  <a:pt x="452" y="371"/>
                </a:moveTo>
                <a:cubicBezTo>
                  <a:pt x="448" y="326"/>
                  <a:pt x="460" y="163"/>
                  <a:pt x="429" y="102"/>
                </a:cubicBezTo>
                <a:cubicBezTo>
                  <a:pt x="398" y="41"/>
                  <a:pt x="323" y="12"/>
                  <a:pt x="269" y="6"/>
                </a:cubicBezTo>
                <a:cubicBezTo>
                  <a:pt x="215" y="0"/>
                  <a:pt x="144" y="36"/>
                  <a:pt x="102" y="64"/>
                </a:cubicBezTo>
                <a:cubicBezTo>
                  <a:pt x="60" y="92"/>
                  <a:pt x="30" y="114"/>
                  <a:pt x="15" y="173"/>
                </a:cubicBezTo>
                <a:cubicBezTo>
                  <a:pt x="0" y="232"/>
                  <a:pt x="7" y="321"/>
                  <a:pt x="13" y="416"/>
                </a:cubicBezTo>
                <a:cubicBezTo>
                  <a:pt x="19" y="511"/>
                  <a:pt x="43" y="674"/>
                  <a:pt x="51" y="742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6" rIns="91436" bIns="45716"/>
          <a:lstStyle/>
          <a:p>
            <a:endParaRPr kumimoji="0" lang="en-US" b="0">
              <a:solidFill>
                <a:srgbClr val="000000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13" name="Group 9"/>
          <p:cNvGrpSpPr>
            <a:grpSpLocks/>
          </p:cNvGrpSpPr>
          <p:nvPr/>
        </p:nvGrpSpPr>
        <p:grpSpPr bwMode="auto">
          <a:xfrm>
            <a:off x="43771" y="3794129"/>
            <a:ext cx="4706937" cy="342900"/>
            <a:chOff x="2599" y="2198"/>
            <a:chExt cx="2965" cy="216"/>
          </a:xfrm>
        </p:grpSpPr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3711" y="2198"/>
              <a:ext cx="700" cy="208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0" lang="en-US" b="0" dirty="0" err="1" smtClean="0">
                  <a:solidFill>
                    <a:srgbClr val="000000"/>
                  </a:solidFill>
                  <a:effectLst/>
                  <a:latin typeface="Arial" pitchFamily="34" charset="0"/>
                  <a:ea typeface="+mn-ea"/>
                  <a:cs typeface="Arial" pitchFamily="34" charset="0"/>
                </a:rPr>
                <a:t>CsI</a:t>
              </a:r>
              <a:endParaRPr kumimoji="0" lang="en-US" b="0" dirty="0">
                <a:solidFill>
                  <a:srgbClr val="000000"/>
                </a:solidFill>
                <a:effectLst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5158" y="2213"/>
              <a:ext cx="406" cy="201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6" name="Rectangle 12"/>
            <p:cNvSpPr>
              <a:spLocks noChangeArrowheads="1"/>
            </p:cNvSpPr>
            <p:nvPr/>
          </p:nvSpPr>
          <p:spPr bwMode="auto">
            <a:xfrm>
              <a:off x="2599" y="2208"/>
              <a:ext cx="406" cy="201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kumimoji="0" lang="en-US" b="0">
                <a:solidFill>
                  <a:srgbClr val="000000"/>
                </a:solidFill>
                <a:effectLst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pic>
        <p:nvPicPr>
          <p:cNvPr id="32" name="Picture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1308" y="750468"/>
            <a:ext cx="2726376" cy="1627619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3771" y="1218558"/>
            <a:ext cx="1818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Standard GEM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685800" y="2679984"/>
            <a:ext cx="329609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Making a GEM Detect Light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1076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ePHENIX</a:t>
            </a:r>
            <a:r>
              <a:rPr lang="en-US" dirty="0" smtClean="0"/>
              <a:t>:  Compact RICH?  Impossible!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538" y="930275"/>
            <a:ext cx="4351337" cy="5616575"/>
          </a:xfrm>
          <a:solidFill>
            <a:schemeClr val="bg1"/>
          </a:solidFill>
        </p:spPr>
        <p:txBody>
          <a:bodyPr/>
          <a:lstStyle/>
          <a:p>
            <a:pPr marL="342883" indent="-342883">
              <a:defRPr/>
            </a:pPr>
            <a:r>
              <a:rPr lang="en-US" dirty="0" err="1" smtClean="0"/>
              <a:t>LHCb</a:t>
            </a:r>
            <a:r>
              <a:rPr lang="en-US" dirty="0" smtClean="0"/>
              <a:t> required 3 meters of radiator (each) for C</a:t>
            </a:r>
            <a:r>
              <a:rPr lang="en-US" baseline="-25000" dirty="0" smtClean="0"/>
              <a:t>4</a:t>
            </a:r>
            <a:r>
              <a:rPr lang="en-US" dirty="0" smtClean="0"/>
              <a:t>F</a:t>
            </a:r>
            <a:r>
              <a:rPr lang="en-US" baseline="-25000" dirty="0" smtClean="0"/>
              <a:t>10</a:t>
            </a:r>
            <a:r>
              <a:rPr lang="en-US" dirty="0" smtClean="0"/>
              <a:t> AND CF</a:t>
            </a:r>
            <a:r>
              <a:rPr lang="en-US" baseline="-25000" dirty="0" smtClean="0"/>
              <a:t>4</a:t>
            </a:r>
            <a:r>
              <a:rPr lang="en-US" dirty="0" smtClean="0"/>
              <a:t>.  At 4.5 meters, you hit the accelerator!</a:t>
            </a:r>
          </a:p>
          <a:p>
            <a:pPr marL="342883" indent="-342883">
              <a:defRPr/>
            </a:pPr>
            <a:r>
              <a:rPr lang="en-US" dirty="0" smtClean="0"/>
              <a:t>If the RICH is small it is close to the interaction.</a:t>
            </a:r>
          </a:p>
          <a:p>
            <a:pPr marL="342883" indent="-342883">
              <a:defRPr/>
            </a:pPr>
            <a:r>
              <a:rPr lang="en-US" dirty="0" smtClean="0"/>
              <a:t>There will be B-field in the RICH, bending smears rings!</a:t>
            </a:r>
          </a:p>
          <a:p>
            <a:pPr marL="342883" indent="-342883">
              <a:defRPr/>
            </a:pPr>
            <a:r>
              <a:rPr lang="en-US" dirty="0" smtClean="0"/>
              <a:t>The B-field will kill PMTs</a:t>
            </a:r>
            <a:r>
              <a:rPr lang="en-US" dirty="0"/>
              <a:t> </a:t>
            </a:r>
            <a:r>
              <a:rPr lang="en-US" dirty="0" smtClean="0"/>
              <a:t>and </a:t>
            </a:r>
            <a:r>
              <a:rPr lang="en-US" dirty="0"/>
              <a:t>m</a:t>
            </a:r>
            <a:r>
              <a:rPr lang="en-US" dirty="0" smtClean="0"/>
              <a:t>^2 of </a:t>
            </a:r>
            <a:r>
              <a:rPr lang="en-US" dirty="0" err="1" smtClean="0"/>
              <a:t>SiPM</a:t>
            </a:r>
            <a:r>
              <a:rPr lang="en-US" dirty="0" smtClean="0"/>
              <a:t> breaks the bank.</a:t>
            </a:r>
          </a:p>
          <a:p>
            <a:pPr marL="342883" indent="-342883">
              <a:defRPr/>
            </a:pPr>
            <a:r>
              <a:rPr lang="en-US" dirty="0" smtClean="0"/>
              <a:t>Single photons are tough.</a:t>
            </a:r>
          </a:p>
          <a:p>
            <a:pPr marL="342883" indent="-342883">
              <a:defRPr/>
            </a:pPr>
            <a:r>
              <a:rPr lang="en-US" dirty="0" err="1" smtClean="0"/>
              <a:t>LHCb</a:t>
            </a:r>
            <a:r>
              <a:rPr lang="en-US" dirty="0" smtClean="0"/>
              <a:t> (and PHENIX) direct focused light to the side.  You have no room, </a:t>
            </a:r>
            <a:r>
              <a:rPr lang="en-US" dirty="0" err="1" smtClean="0"/>
              <a:t>hermiticity</a:t>
            </a:r>
            <a:r>
              <a:rPr lang="en-US" dirty="0" smtClean="0"/>
              <a:t> lost!</a:t>
            </a:r>
          </a:p>
          <a:p>
            <a:pPr marL="342883" indent="-342883">
              <a:defRPr/>
            </a:pPr>
            <a:r>
              <a:rPr lang="en-US" dirty="0" smtClean="0"/>
              <a:t>How can you measure rings for particle near beam pipe?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3275" y="930275"/>
            <a:ext cx="4351338" cy="5616575"/>
          </a:xfrm>
          <a:solidFill>
            <a:schemeClr val="bg1"/>
          </a:solidFill>
        </p:spPr>
        <p:txBody>
          <a:bodyPr/>
          <a:lstStyle/>
          <a:p>
            <a:pPr marL="342883" indent="-342883">
              <a:defRPr/>
            </a:pPr>
            <a:r>
              <a:rPr lang="en-US" dirty="0" smtClean="0">
                <a:solidFill>
                  <a:srgbClr val="FF0000"/>
                </a:solidFill>
              </a:rPr>
              <a:t>We’ve budgeted one meter for the radiator a RICH that can perform </a:t>
            </a:r>
            <a:r>
              <a:rPr lang="en-US" dirty="0" err="1" smtClean="0">
                <a:solidFill>
                  <a:srgbClr val="FF0000"/>
                </a:solidFill>
              </a:rPr>
              <a:t>Kaon</a:t>
            </a:r>
            <a:r>
              <a:rPr lang="en-US" dirty="0" smtClean="0">
                <a:solidFill>
                  <a:srgbClr val="FF0000"/>
                </a:solidFill>
              </a:rPr>
              <a:t> ID to </a:t>
            </a:r>
            <a:r>
              <a:rPr lang="en-US" u="sng" dirty="0" smtClean="0">
                <a:solidFill>
                  <a:srgbClr val="00B050"/>
                </a:solidFill>
              </a:rPr>
              <a:t>60 </a:t>
            </a:r>
            <a:r>
              <a:rPr lang="en-US" u="sng" dirty="0" err="1" smtClean="0">
                <a:solidFill>
                  <a:srgbClr val="00B050"/>
                </a:solidFill>
              </a:rPr>
              <a:t>GeV</a:t>
            </a:r>
            <a:r>
              <a:rPr lang="en-US" u="sng" dirty="0" smtClean="0">
                <a:solidFill>
                  <a:srgbClr val="00B050"/>
                </a:solidFill>
              </a:rPr>
              <a:t>/c       </a:t>
            </a:r>
            <a:r>
              <a:rPr lang="en-US" dirty="0" smtClean="0">
                <a:solidFill>
                  <a:srgbClr val="FF0000"/>
                </a:solidFill>
              </a:rPr>
              <a:t>.                                     </a:t>
            </a:r>
          </a:p>
          <a:p>
            <a:pPr marL="342883" indent="-342883">
              <a:defRPr/>
            </a:pPr>
            <a:r>
              <a:rPr lang="en-US" dirty="0" smtClean="0">
                <a:solidFill>
                  <a:srgbClr val="FF0000"/>
                </a:solidFill>
              </a:rPr>
              <a:t>Indeed.                             .</a:t>
            </a:r>
          </a:p>
          <a:p>
            <a:pPr marL="342883" indent="-342883">
              <a:defRPr/>
            </a:pPr>
            <a:r>
              <a:rPr lang="en-US" dirty="0" smtClean="0">
                <a:solidFill>
                  <a:srgbClr val="FF0000"/>
                </a:solidFill>
              </a:rPr>
              <a:t>Our field will not bend tracks while inside the RICH.</a:t>
            </a:r>
          </a:p>
          <a:p>
            <a:pPr marL="342883" indent="-342883">
              <a:defRPr/>
            </a:pPr>
            <a:r>
              <a:rPr lang="en-US" dirty="0" smtClean="0">
                <a:solidFill>
                  <a:srgbClr val="FF0000"/>
                </a:solidFill>
              </a:rPr>
              <a:t>We have a cheap tech to cover m^2 areas at low cost.</a:t>
            </a:r>
          </a:p>
          <a:p>
            <a:pPr marL="342883" indent="-342883">
              <a:defRPr/>
            </a:pPr>
            <a:r>
              <a:rPr lang="en-US" dirty="0" smtClean="0">
                <a:solidFill>
                  <a:srgbClr val="FF0000"/>
                </a:solidFill>
              </a:rPr>
              <a:t>Our tech can handle it.</a:t>
            </a:r>
          </a:p>
          <a:p>
            <a:pPr marL="342883" indent="-342883">
              <a:defRPr/>
            </a:pPr>
            <a:r>
              <a:rPr lang="en-US" dirty="0" smtClean="0">
                <a:solidFill>
                  <a:srgbClr val="FF0000"/>
                </a:solidFill>
              </a:rPr>
              <a:t>Our tech is thin enough for the particle beam to go directly through the sensors.</a:t>
            </a:r>
          </a:p>
          <a:p>
            <a:pPr marL="342883" indent="-342883">
              <a:defRPr/>
            </a:pPr>
            <a:r>
              <a:rPr lang="en-US" dirty="0" smtClean="0">
                <a:solidFill>
                  <a:srgbClr val="FF0000"/>
                </a:solidFill>
              </a:rPr>
              <a:t>Clever Optics.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4994FF-ACF1-4469-8C5E-34633E6B36CD}" type="slidenum">
              <a:rPr lang="en-US" altLang="ja-JP" smtClean="0"/>
              <a:pPr>
                <a:defRPr/>
              </a:pPr>
              <a:t>37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61278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ePHENIX</a:t>
            </a:r>
            <a:r>
              <a:rPr lang="en-US" dirty="0" smtClean="0"/>
              <a:t>: Gas RICH</a:t>
            </a:r>
            <a:endParaRPr lang="en-US" dirty="0"/>
          </a:p>
        </p:txBody>
      </p:sp>
      <p:sp>
        <p:nvSpPr>
          <p:cNvPr id="3" name="Content Placeholder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588352" y="4085115"/>
            <a:ext cx="4209279" cy="2446317"/>
          </a:xfrm>
          <a:blipFill rotWithShape="0">
            <a:blip r:embed="rId2"/>
            <a:stretch>
              <a:fillRect l="-1739" t="-1995" r="-1884" b="-3242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2A3E55-A1FB-49E9-A37D-9BDBB06AEA3A}" type="slidenum">
              <a:rPr lang="en-US" altLang="ja-JP" smtClean="0"/>
              <a:pPr>
                <a:defRPr/>
              </a:pPr>
              <a:t>38</a:t>
            </a:fld>
            <a:endParaRPr lang="en-US" altLang="ja-JP" dirty="0"/>
          </a:p>
        </p:txBody>
      </p:sp>
      <p:pic>
        <p:nvPicPr>
          <p:cNvPr id="12083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99" b="20757"/>
          <a:stretch>
            <a:fillRect/>
          </a:stretch>
        </p:blipFill>
        <p:spPr bwMode="auto">
          <a:xfrm>
            <a:off x="439738" y="895350"/>
            <a:ext cx="4227512" cy="302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835525" y="4049713"/>
            <a:ext cx="4210050" cy="244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6" tIns="45716" rIns="91436" bIns="45716"/>
          <a:lstStyle>
            <a:lvl1pPr marL="342883" indent="-34288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  <a:cs typeface="+mn-cs"/>
              </a:defRPr>
            </a:lvl1pPr>
            <a:lvl2pPr marL="742912" indent="-28573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2pPr>
            <a:lvl3pPr marL="1142943" indent="-228588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3pPr>
            <a:lvl4pPr marL="1600120" indent="-228588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4pPr>
            <a:lvl5pPr marL="2057297" indent="-228588" algn="l" rtl="0" eaLnBrk="0" fontAlgn="base" hangingPunct="0">
              <a:spcBef>
                <a:spcPct val="20000"/>
              </a:spcBef>
              <a:spcAft>
                <a:spcPct val="0"/>
              </a:spcAft>
              <a:buSzPct val="120000"/>
              <a:buBlip>
                <a:blip r:embed="rId6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MS PGothic" pitchFamily="34" charset="-128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kern="0" dirty="0" smtClean="0">
                <a:solidFill>
                  <a:srgbClr val="000000"/>
                </a:solidFill>
              </a:rPr>
              <a:t>Mirror(s) break symmetry.</a:t>
            </a:r>
          </a:p>
          <a:p>
            <a:pPr lvl="1">
              <a:defRPr/>
            </a:pPr>
            <a:r>
              <a:rPr lang="en-US" kern="0" dirty="0" smtClean="0">
                <a:solidFill>
                  <a:srgbClr val="000000"/>
                </a:solidFill>
              </a:rPr>
              <a:t>Reduced focal plane size:</a:t>
            </a:r>
            <a:br>
              <a:rPr lang="en-US" kern="0" dirty="0" smtClean="0">
                <a:solidFill>
                  <a:srgbClr val="000000"/>
                </a:solidFill>
              </a:rPr>
            </a:br>
            <a:r>
              <a:rPr lang="en-US" kern="0" dirty="0" smtClean="0">
                <a:solidFill>
                  <a:srgbClr val="000000"/>
                </a:solidFill>
              </a:rPr>
              <a:t>no dead area at edge.</a:t>
            </a:r>
          </a:p>
          <a:p>
            <a:pPr lvl="1">
              <a:defRPr/>
            </a:pPr>
            <a:r>
              <a:rPr lang="en-US" kern="0" dirty="0" smtClean="0">
                <a:solidFill>
                  <a:srgbClr val="000000"/>
                </a:solidFill>
              </a:rPr>
              <a:t>Improved acceptance for light from high </a:t>
            </a:r>
            <a:r>
              <a:rPr lang="en-US" kern="0" dirty="0" smtClean="0">
                <a:solidFill>
                  <a:srgbClr val="000000"/>
                </a:solidFill>
                <a:latin typeface="Symbol" pitchFamily="18" charset="2"/>
              </a:rPr>
              <a:t>h</a:t>
            </a:r>
            <a:r>
              <a:rPr lang="en-US" kern="0" dirty="0" smtClean="0">
                <a:solidFill>
                  <a:srgbClr val="000000"/>
                </a:solidFill>
              </a:rPr>
              <a:t> particles</a:t>
            </a:r>
          </a:p>
          <a:p>
            <a:pPr lvl="1">
              <a:defRPr/>
            </a:pPr>
            <a:r>
              <a:rPr lang="en-US" kern="0" dirty="0" smtClean="0">
                <a:solidFill>
                  <a:srgbClr val="000000"/>
                </a:solidFill>
              </a:rPr>
              <a:t>6 segments around phi</a:t>
            </a:r>
            <a:endParaRPr lang="en-US" kern="0" dirty="0">
              <a:solidFill>
                <a:srgbClr val="000000"/>
              </a:solidFill>
            </a:endParaRPr>
          </a:p>
        </p:txBody>
      </p:sp>
      <p:grpSp>
        <p:nvGrpSpPr>
          <p:cNvPr id="120839" name="Group 13"/>
          <p:cNvGrpSpPr>
            <a:grpSpLocks/>
          </p:cNvGrpSpPr>
          <p:nvPr/>
        </p:nvGrpSpPr>
        <p:grpSpPr bwMode="auto">
          <a:xfrm>
            <a:off x="4875213" y="881063"/>
            <a:ext cx="4138612" cy="2811462"/>
            <a:chOff x="5005618" y="822466"/>
            <a:chExt cx="4138382" cy="2811072"/>
          </a:xfrm>
        </p:grpSpPr>
        <p:pic>
          <p:nvPicPr>
            <p:cNvPr id="120840" name="Picture 3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5618" y="1179923"/>
              <a:ext cx="3869701" cy="2453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6145380" y="822466"/>
              <a:ext cx="1590587" cy="3698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rgbClr val="000000"/>
                  </a:solidFill>
                </a:rPr>
                <a:t>RICH Optics</a:t>
              </a:r>
            </a:p>
          </p:txBody>
        </p:sp>
        <p:sp>
          <p:nvSpPr>
            <p:cNvPr id="120842" name="TextBox 8"/>
            <p:cNvSpPr txBox="1">
              <a:spLocks noChangeArrowheads="1"/>
            </p:cNvSpPr>
            <p:nvPr/>
          </p:nvSpPr>
          <p:spPr bwMode="auto">
            <a:xfrm>
              <a:off x="6686962" y="2269564"/>
              <a:ext cx="79701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r>
                <a:rPr lang="en-US" b="0" smtClean="0">
                  <a:solidFill>
                    <a:srgbClr val="FF0000"/>
                  </a:solidFill>
                  <a:effectLst/>
                </a:rPr>
                <a:t>Focus</a:t>
              </a:r>
            </a:p>
          </p:txBody>
        </p:sp>
        <p:sp>
          <p:nvSpPr>
            <p:cNvPr id="120843" name="TextBox 9"/>
            <p:cNvSpPr txBox="1">
              <a:spLocks noChangeArrowheads="1"/>
            </p:cNvSpPr>
            <p:nvPr/>
          </p:nvSpPr>
          <p:spPr bwMode="auto">
            <a:xfrm>
              <a:off x="8237983" y="1367059"/>
              <a:ext cx="906017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r>
                <a:rPr lang="en-US" b="0" smtClean="0">
                  <a:solidFill>
                    <a:srgbClr val="0000FF"/>
                  </a:solidFill>
                  <a:effectLst/>
                </a:rPr>
                <a:t>Mirror</a:t>
              </a:r>
            </a:p>
          </p:txBody>
        </p:sp>
        <p:sp>
          <p:nvSpPr>
            <p:cNvPr id="120844" name="TextBox 10"/>
            <p:cNvSpPr txBox="1">
              <a:spLocks noChangeArrowheads="1"/>
            </p:cNvSpPr>
            <p:nvPr/>
          </p:nvSpPr>
          <p:spPr bwMode="auto">
            <a:xfrm>
              <a:off x="5686598" y="1842235"/>
              <a:ext cx="91723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Comic Sans MS" panose="030F0702030302020204" pitchFamily="66" charset="0"/>
                  <a:ea typeface="MS PGothic" panose="020B0600070205080204" pitchFamily="34" charset="-128"/>
                </a:defRPr>
              </a:lvl9pPr>
            </a:lstStyle>
            <a:p>
              <a:r>
                <a:rPr lang="en-US" b="0" smtClean="0">
                  <a:solidFill>
                    <a:srgbClr val="000000"/>
                  </a:solidFill>
                  <a:effectLst/>
                </a:rPr>
                <a:t>Center</a:t>
              </a:r>
            </a:p>
          </p:txBody>
        </p:sp>
        <p:cxnSp>
          <p:nvCxnSpPr>
            <p:cNvPr id="120845" name="Straight Arrow Connector 6"/>
            <p:cNvCxnSpPr>
              <a:cxnSpLocks noChangeShapeType="1"/>
            </p:cNvCxnSpPr>
            <p:nvPr/>
          </p:nvCxnSpPr>
          <p:spPr bwMode="auto">
            <a:xfrm>
              <a:off x="6145218" y="2211567"/>
              <a:ext cx="304800" cy="472256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120846" name="Straight Connector 12"/>
            <p:cNvCxnSpPr>
              <a:cxnSpLocks noChangeShapeType="1"/>
            </p:cNvCxnSpPr>
            <p:nvPr/>
          </p:nvCxnSpPr>
          <p:spPr bwMode="auto">
            <a:xfrm>
              <a:off x="7350826" y="2113808"/>
              <a:ext cx="249382" cy="570015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</p:spPr>
        </p:cxnSp>
      </p:grpSp>
    </p:spTree>
    <p:extLst>
      <p:ext uri="{BB962C8B-B14F-4D97-AF65-F5344CB8AC3E}">
        <p14:creationId xmlns:p14="http://schemas.microsoft.com/office/powerpoint/2010/main" val="23380203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RICH Prototype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4538" y="5007242"/>
            <a:ext cx="3797300" cy="826107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 smtClean="0"/>
              <a:t>Today, we’ll only show the FNAL results.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43EA9-304C-4612-AAB9-A811278528EF}" type="slidenum">
              <a:rPr lang="en-US" altLang="ja-JP" smtClean="0"/>
              <a:pPr>
                <a:defRPr/>
              </a:pPr>
              <a:t>39</a:t>
            </a:fld>
            <a:endParaRPr lang="en-US" altLang="ja-JP" dirty="0"/>
          </a:p>
        </p:txBody>
      </p:sp>
      <p:pic>
        <p:nvPicPr>
          <p:cNvPr id="12698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4" t="30458" r="28185"/>
          <a:stretch>
            <a:fillRect/>
          </a:stretch>
        </p:blipFill>
        <p:spPr bwMode="auto">
          <a:xfrm>
            <a:off x="225425" y="931863"/>
            <a:ext cx="4632325" cy="538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 bwMode="auto">
          <a:xfrm rot="-1700213">
            <a:off x="1230313" y="2782888"/>
            <a:ext cx="2927350" cy="113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69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4160"/>
          <a:stretch>
            <a:fillRect/>
          </a:stretch>
        </p:blipFill>
        <p:spPr bwMode="auto">
          <a:xfrm>
            <a:off x="4773613" y="3175"/>
            <a:ext cx="4117975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-866775" y="6540500"/>
            <a:ext cx="11198225" cy="30797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rgbClr val="0000FF"/>
                </a:solidFill>
              </a:rPr>
              <a:t>http://www.symmetrymagazine.org/article/july-2013/stony-brook-physicists-test-new-detector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4900" y="1732751"/>
            <a:ext cx="3885697" cy="156437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4900" y="3380274"/>
            <a:ext cx="3905142" cy="13999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04304" y="3382361"/>
            <a:ext cx="463588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O</a:t>
            </a:r>
            <a:r>
              <a:rPr lang="en-US" baseline="-25000" dirty="0" smtClean="0">
                <a:solidFill>
                  <a:schemeClr val="bg1"/>
                </a:solidFill>
              </a:rPr>
              <a:t>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04929" y="3359150"/>
            <a:ext cx="688009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Torr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94374" y="4247537"/>
            <a:ext cx="64152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</a:t>
            </a:r>
            <a:r>
              <a:rPr lang="en-US" baseline="-25000" dirty="0" smtClean="0">
                <a:solidFill>
                  <a:schemeClr val="bg1"/>
                </a:solidFill>
              </a:rPr>
              <a:t>2</a:t>
            </a:r>
            <a:r>
              <a:rPr lang="en-US" dirty="0" smtClean="0">
                <a:solidFill>
                  <a:schemeClr val="bg1"/>
                </a:solidFill>
              </a:rPr>
              <a:t>O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1177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9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Shadow Clusters…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4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59" y="658000"/>
            <a:ext cx="4323980" cy="29323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020" y="546101"/>
            <a:ext cx="4323980" cy="29323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06" y="3754575"/>
            <a:ext cx="4323980" cy="29323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020" y="3754575"/>
            <a:ext cx="4323980" cy="2932354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 bwMode="auto">
          <a:xfrm>
            <a:off x="6828091" y="2529555"/>
            <a:ext cx="333286" cy="478565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7723975" y="2529554"/>
            <a:ext cx="333286" cy="478565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816839" y="2744809"/>
            <a:ext cx="259221" cy="237857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5559040" y="2743384"/>
            <a:ext cx="259221" cy="237857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5816839" y="4352009"/>
            <a:ext cx="534112" cy="61229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48774" y="6515099"/>
            <a:ext cx="3498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Bad Clock Phase Adjustment?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78714" y="922929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Doublets…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60909" y="5849951"/>
            <a:ext cx="2073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Waveform Check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488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Beam Spots from Trackers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746" y="3862698"/>
            <a:ext cx="9026525" cy="2942913"/>
          </a:xfrm>
        </p:spPr>
        <p:txBody>
          <a:bodyPr/>
          <a:lstStyle/>
          <a:p>
            <a:r>
              <a:rPr lang="en-US" dirty="0" smtClean="0"/>
              <a:t>Secondary Beam Focus near UVA/FIT Station.</a:t>
            </a:r>
          </a:p>
          <a:p>
            <a:r>
              <a:rPr lang="en-US" dirty="0" smtClean="0"/>
              <a:t>Diverges through SBU Station.</a:t>
            </a:r>
          </a:p>
          <a:p>
            <a:r>
              <a:rPr lang="en-US" dirty="0" smtClean="0"/>
              <a:t>Missing Diagonal from Shadow Cut (don’t care…)</a:t>
            </a:r>
          </a:p>
          <a:p>
            <a:r>
              <a:rPr lang="en-US" dirty="0" smtClean="0"/>
              <a:t>Ready to Find the Ring using the Trackers…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5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7348" y="973389"/>
            <a:ext cx="4060462" cy="27578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21" y="973389"/>
            <a:ext cx="4066730" cy="275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768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Killing the “MIP” Pad: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3516131"/>
            <a:ext cx="9026525" cy="2430210"/>
          </a:xfrm>
        </p:spPr>
        <p:txBody>
          <a:bodyPr/>
          <a:lstStyle/>
          <a:p>
            <a:r>
              <a:rPr lang="en-US" dirty="0" smtClean="0"/>
              <a:t>Find the position of the MIP pad:</a:t>
            </a:r>
          </a:p>
          <a:p>
            <a:pPr lvl="1"/>
            <a:r>
              <a:rPr lang="en-US" dirty="0" smtClean="0"/>
              <a:t>Take low gain events (MIP = highest pad).</a:t>
            </a:r>
          </a:p>
          <a:p>
            <a:r>
              <a:rPr lang="en-US" dirty="0" smtClean="0"/>
              <a:t>Plot difference in track crossing </a:t>
            </a:r>
            <a:r>
              <a:rPr lang="en-US" dirty="0" err="1" smtClean="0"/>
              <a:t>vs</a:t>
            </a:r>
            <a:r>
              <a:rPr lang="en-US" dirty="0" smtClean="0"/>
              <a:t> highest pad.</a:t>
            </a:r>
          </a:p>
          <a:p>
            <a:pPr lvl="1"/>
            <a:r>
              <a:rPr lang="en-US" dirty="0" smtClean="0"/>
              <a:t>Result shows hexagon shape of a single pad.</a:t>
            </a:r>
          </a:p>
          <a:p>
            <a:pPr lvl="1"/>
            <a:r>
              <a:rPr lang="en-US" dirty="0" smtClean="0"/>
              <a:t>Center offset makes alignment.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6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374" y="777649"/>
            <a:ext cx="3962927" cy="2781211"/>
          </a:xfrm>
          <a:prstGeom prst="rect">
            <a:avLst/>
          </a:prstGeom>
        </p:spPr>
      </p:pic>
      <p:sp>
        <p:nvSpPr>
          <p:cNvPr id="6" name="Hexagon 5"/>
          <p:cNvSpPr/>
          <p:nvPr/>
        </p:nvSpPr>
        <p:spPr bwMode="auto">
          <a:xfrm rot="16200000">
            <a:off x="3584621" y="1510227"/>
            <a:ext cx="1544431" cy="1392965"/>
          </a:xfrm>
          <a:prstGeom prst="hexagon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214312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define Ring Center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7" y="1102406"/>
            <a:ext cx="9026525" cy="5412693"/>
          </a:xfrm>
        </p:spPr>
        <p:txBody>
          <a:bodyPr/>
          <a:lstStyle/>
          <a:p>
            <a:r>
              <a:rPr lang="en-US" dirty="0" smtClean="0"/>
              <a:t>Ring is NOT centered on the maximum pad!</a:t>
            </a:r>
          </a:p>
          <a:p>
            <a:r>
              <a:rPr lang="en-US" dirty="0" smtClean="0"/>
              <a:t>Spherical Mirror means that the Ring center varies with the direction vector of the track.</a:t>
            </a:r>
          </a:p>
          <a:p>
            <a:r>
              <a:rPr lang="en-US" dirty="0" smtClean="0"/>
              <a:t>To align best we should:</a:t>
            </a:r>
          </a:p>
          <a:p>
            <a:pPr lvl="1"/>
            <a:r>
              <a:rPr lang="en-US" dirty="0" smtClean="0"/>
              <a:t>Find the ring without knowing the center.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Combinatorial Hough Transform </a:t>
            </a:r>
            <a:r>
              <a:rPr lang="en-US" dirty="0" smtClean="0"/>
              <a:t>to make road.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Robust Fit </a:t>
            </a:r>
            <a:r>
              <a:rPr lang="en-US" dirty="0" smtClean="0"/>
              <a:t>to determine center and radius.</a:t>
            </a:r>
          </a:p>
          <a:p>
            <a:pPr lvl="1"/>
            <a:r>
              <a:rPr lang="en-US" dirty="0" smtClean="0"/>
              <a:t>Compare the ring center to the direction vectors of the track.</a:t>
            </a:r>
          </a:p>
          <a:p>
            <a:pPr lvl="2"/>
            <a:r>
              <a:rPr lang="en-US" dirty="0" smtClean="0"/>
              <a:t>Use empirical fit to determine correlation.</a:t>
            </a:r>
          </a:p>
          <a:p>
            <a:endParaRPr lang="en-US" dirty="0" smtClean="0"/>
          </a:p>
          <a:p>
            <a:r>
              <a:rPr lang="en-US" dirty="0" smtClean="0"/>
              <a:t>Once correlation is known, ignore the ring’s free fit and use instead the tracker vectors to predict the ring’s center on a subsequent pass of the data.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4268385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Combinatorial Hough Transform:  Concept.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775" y="4997450"/>
            <a:ext cx="7731125" cy="1362075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 smtClean="0"/>
              <a:t>Technique used for PHENIX DCH Tracking.</a:t>
            </a:r>
          </a:p>
          <a:p>
            <a:pPr marL="342883" indent="-342883">
              <a:defRPr/>
            </a:pPr>
            <a:r>
              <a:rPr lang="en-US" dirty="0" smtClean="0"/>
              <a:t>Use 3D histogram in (</a:t>
            </a:r>
            <a:r>
              <a:rPr lang="en-US" dirty="0" err="1" smtClean="0"/>
              <a:t>x,y,r</a:t>
            </a:r>
            <a:r>
              <a:rPr lang="en-US" dirty="0" smtClean="0"/>
              <a:t>).</a:t>
            </a:r>
          </a:p>
          <a:p>
            <a:pPr marL="342883" indent="-342883">
              <a:defRPr/>
            </a:pPr>
            <a:r>
              <a:rPr lang="en-US" dirty="0" smtClean="0"/>
              <a:t>Max in 3D space tells ROUGHLY where the ring is!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90A8A3-53E8-41EF-95FF-EA44F4ED3988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grpSp>
        <p:nvGrpSpPr>
          <p:cNvPr id="132101" name="Group 19"/>
          <p:cNvGrpSpPr>
            <a:grpSpLocks/>
          </p:cNvGrpSpPr>
          <p:nvPr/>
        </p:nvGrpSpPr>
        <p:grpSpPr bwMode="auto">
          <a:xfrm>
            <a:off x="249238" y="1044575"/>
            <a:ext cx="2957512" cy="1770063"/>
            <a:chOff x="605642" y="1045029"/>
            <a:chExt cx="2956955" cy="1769423"/>
          </a:xfrm>
        </p:grpSpPr>
        <p:sp>
          <p:nvSpPr>
            <p:cNvPr id="5" name="Rectangle 4"/>
            <p:cNvSpPr/>
            <p:nvPr/>
          </p:nvSpPr>
          <p:spPr bwMode="auto">
            <a:xfrm>
              <a:off x="605642" y="1045029"/>
              <a:ext cx="2956955" cy="1769423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1116721" y="2255854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1399243" y="2147943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1634148" y="2074944"/>
              <a:ext cx="95232" cy="69825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1870641" y="2000358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2105546" y="1927360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 bwMode="auto">
            <a:xfrm>
              <a:off x="2342040" y="1854361"/>
              <a:ext cx="93644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 bwMode="auto">
            <a:xfrm>
              <a:off x="2576946" y="1781363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 bwMode="auto">
            <a:xfrm>
              <a:off x="2811851" y="1708364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2442033" y="2027337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2072216" y="1573476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1702397" y="1606801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7" name="Oval 16"/>
            <p:cNvSpPr/>
            <p:nvPr/>
          </p:nvSpPr>
          <p:spPr bwMode="auto">
            <a:xfrm>
              <a:off x="1332580" y="2376460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265488" y="1368425"/>
            <a:ext cx="269240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Line = 2 parameters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Two points define line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EACH pair = one vote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0875" y="687388"/>
            <a:ext cx="213042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Coordinate Space</a:t>
            </a:r>
          </a:p>
        </p:txBody>
      </p:sp>
      <p:cxnSp>
        <p:nvCxnSpPr>
          <p:cNvPr id="132104" name="Straight Arrow Connector 22"/>
          <p:cNvCxnSpPr>
            <a:cxnSpLocks noChangeShapeType="1"/>
          </p:cNvCxnSpPr>
          <p:nvPr/>
        </p:nvCxnSpPr>
        <p:spPr bwMode="auto">
          <a:xfrm>
            <a:off x="6103938" y="1890713"/>
            <a:ext cx="245745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132105" name="Straight Arrow Connector 23"/>
          <p:cNvCxnSpPr>
            <a:cxnSpLocks noChangeShapeType="1"/>
          </p:cNvCxnSpPr>
          <p:nvPr/>
        </p:nvCxnSpPr>
        <p:spPr bwMode="auto">
          <a:xfrm>
            <a:off x="7218363" y="1039813"/>
            <a:ext cx="0" cy="15557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26" name="TextBox 25"/>
          <p:cNvSpPr txBox="1"/>
          <p:nvPr/>
        </p:nvSpPr>
        <p:spPr>
          <a:xfrm>
            <a:off x="8277225" y="1912938"/>
            <a:ext cx="36353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m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778625" y="854075"/>
            <a:ext cx="3206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b</a:t>
            </a:r>
          </a:p>
        </p:txBody>
      </p:sp>
      <p:sp>
        <p:nvSpPr>
          <p:cNvPr id="28" name="Oval 27"/>
          <p:cNvSpPr/>
          <p:nvPr/>
        </p:nvSpPr>
        <p:spPr bwMode="auto">
          <a:xfrm>
            <a:off x="7789863" y="1484313"/>
            <a:ext cx="84137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7870825" y="1541463"/>
            <a:ext cx="84138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7869238" y="1492250"/>
            <a:ext cx="82550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7843838" y="1538288"/>
            <a:ext cx="82550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7781925" y="1524000"/>
            <a:ext cx="84138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7851775" y="1462088"/>
            <a:ext cx="82550" cy="90487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6935788" y="1520825"/>
            <a:ext cx="82550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7396163" y="1196975"/>
            <a:ext cx="84137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7858125" y="2216150"/>
            <a:ext cx="82550" cy="90488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7639050" y="1357313"/>
            <a:ext cx="495300" cy="409575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910513" y="804863"/>
            <a:ext cx="1119187" cy="36830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</a:rPr>
              <a:t>Solution!</a:t>
            </a:r>
          </a:p>
        </p:txBody>
      </p:sp>
      <p:cxnSp>
        <p:nvCxnSpPr>
          <p:cNvPr id="132119" name="Straight Arrow Connector 39"/>
          <p:cNvCxnSpPr>
            <a:cxnSpLocks noChangeShapeType="1"/>
            <a:stCxn id="38" idx="2"/>
            <a:endCxn id="37" idx="7"/>
          </p:cNvCxnSpPr>
          <p:nvPr/>
        </p:nvCxnSpPr>
        <p:spPr bwMode="auto">
          <a:xfrm flipH="1">
            <a:off x="8062913" y="1173163"/>
            <a:ext cx="407987" cy="244475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42" name="Rectangle 41"/>
          <p:cNvSpPr/>
          <p:nvPr/>
        </p:nvSpPr>
        <p:spPr bwMode="auto">
          <a:xfrm>
            <a:off x="247650" y="2990850"/>
            <a:ext cx="2957513" cy="176847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1612900" y="3786188"/>
            <a:ext cx="95250" cy="71437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1635125" y="4081463"/>
            <a:ext cx="95250" cy="71437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5" name="Oval 44"/>
          <p:cNvSpPr/>
          <p:nvPr/>
        </p:nvSpPr>
        <p:spPr bwMode="auto">
          <a:xfrm>
            <a:off x="1276350" y="4019550"/>
            <a:ext cx="95250" cy="71438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6" name="Oval 45"/>
          <p:cNvSpPr/>
          <p:nvPr/>
        </p:nvSpPr>
        <p:spPr bwMode="auto">
          <a:xfrm>
            <a:off x="1238250" y="3792538"/>
            <a:ext cx="95250" cy="71437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1949450" y="3648075"/>
            <a:ext cx="95250" cy="71438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1982788" y="3800475"/>
            <a:ext cx="95250" cy="71438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1922463" y="3892550"/>
            <a:ext cx="93662" cy="71438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0" name="Oval 49"/>
          <p:cNvSpPr/>
          <p:nvPr/>
        </p:nvSpPr>
        <p:spPr bwMode="auto">
          <a:xfrm>
            <a:off x="2430463" y="3368675"/>
            <a:ext cx="95250" cy="71438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1" name="Oval 50"/>
          <p:cNvSpPr/>
          <p:nvPr/>
        </p:nvSpPr>
        <p:spPr bwMode="auto">
          <a:xfrm>
            <a:off x="2084388" y="4292600"/>
            <a:ext cx="95250" cy="71438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2" name="Oval 51"/>
          <p:cNvSpPr/>
          <p:nvPr/>
        </p:nvSpPr>
        <p:spPr bwMode="auto">
          <a:xfrm>
            <a:off x="1643063" y="3435350"/>
            <a:ext cx="95250" cy="71438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3" name="Oval 52"/>
          <p:cNvSpPr/>
          <p:nvPr/>
        </p:nvSpPr>
        <p:spPr bwMode="auto">
          <a:xfrm>
            <a:off x="1344613" y="3552825"/>
            <a:ext cx="93662" cy="71438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4" name="Oval 53"/>
          <p:cNvSpPr/>
          <p:nvPr/>
        </p:nvSpPr>
        <p:spPr bwMode="auto">
          <a:xfrm>
            <a:off x="973138" y="4322763"/>
            <a:ext cx="95250" cy="71437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265488" y="3257550"/>
            <a:ext cx="2909887" cy="922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Circle = 3 parameters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3 points define circle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EACH triplet = one vote</a:t>
            </a:r>
          </a:p>
        </p:txBody>
      </p:sp>
      <p:cxnSp>
        <p:nvCxnSpPr>
          <p:cNvPr id="132134" name="Straight Arrow Connector 56"/>
          <p:cNvCxnSpPr>
            <a:cxnSpLocks noChangeShapeType="1"/>
          </p:cNvCxnSpPr>
          <p:nvPr/>
        </p:nvCxnSpPr>
        <p:spPr bwMode="auto">
          <a:xfrm>
            <a:off x="6778625" y="3892550"/>
            <a:ext cx="1692275" cy="3651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32135" name="Straight Arrow Connector 58"/>
          <p:cNvCxnSpPr>
            <a:cxnSpLocks noChangeShapeType="1"/>
          </p:cNvCxnSpPr>
          <p:nvPr/>
        </p:nvCxnSpPr>
        <p:spPr bwMode="auto">
          <a:xfrm flipH="1">
            <a:off x="6496050" y="3911600"/>
            <a:ext cx="282575" cy="9683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32136" name="Straight Arrow Connector 60"/>
          <p:cNvCxnSpPr>
            <a:cxnSpLocks noChangeShapeType="1"/>
          </p:cNvCxnSpPr>
          <p:nvPr/>
        </p:nvCxnSpPr>
        <p:spPr bwMode="auto">
          <a:xfrm flipV="1">
            <a:off x="6778625" y="2708275"/>
            <a:ext cx="0" cy="11493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62" name="TextBox 61"/>
          <p:cNvSpPr txBox="1"/>
          <p:nvPr/>
        </p:nvSpPr>
        <p:spPr>
          <a:xfrm>
            <a:off x="6618288" y="4519613"/>
            <a:ext cx="312737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y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056563" y="3884613"/>
            <a:ext cx="322262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x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329363" y="2814638"/>
            <a:ext cx="331787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R</a:t>
            </a:r>
          </a:p>
        </p:txBody>
      </p:sp>
      <p:sp>
        <p:nvSpPr>
          <p:cNvPr id="65" name="Oval 64"/>
          <p:cNvSpPr/>
          <p:nvPr/>
        </p:nvSpPr>
        <p:spPr bwMode="auto">
          <a:xfrm>
            <a:off x="7396163" y="3500438"/>
            <a:ext cx="82550" cy="90487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6" name="Oval 65"/>
          <p:cNvSpPr/>
          <p:nvPr/>
        </p:nvSpPr>
        <p:spPr bwMode="auto">
          <a:xfrm>
            <a:off x="7477125" y="3559175"/>
            <a:ext cx="84138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7" name="Oval 66"/>
          <p:cNvSpPr/>
          <p:nvPr/>
        </p:nvSpPr>
        <p:spPr bwMode="auto">
          <a:xfrm>
            <a:off x="7475538" y="3508375"/>
            <a:ext cx="82550" cy="90488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8" name="Oval 67"/>
          <p:cNvSpPr/>
          <p:nvPr/>
        </p:nvSpPr>
        <p:spPr bwMode="auto">
          <a:xfrm>
            <a:off x="7450138" y="3554413"/>
            <a:ext cx="82550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9" name="Oval 68"/>
          <p:cNvSpPr/>
          <p:nvPr/>
        </p:nvSpPr>
        <p:spPr bwMode="auto">
          <a:xfrm>
            <a:off x="7458075" y="3479800"/>
            <a:ext cx="82550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0" name="Oval 69"/>
          <p:cNvSpPr/>
          <p:nvPr/>
        </p:nvSpPr>
        <p:spPr bwMode="auto">
          <a:xfrm>
            <a:off x="6542088" y="3346450"/>
            <a:ext cx="82550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7002463" y="4081463"/>
            <a:ext cx="82550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7915275" y="4233863"/>
            <a:ext cx="82550" cy="8890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3" name="Oval 72"/>
          <p:cNvSpPr/>
          <p:nvPr/>
        </p:nvSpPr>
        <p:spPr bwMode="auto">
          <a:xfrm>
            <a:off x="7245350" y="3373438"/>
            <a:ext cx="495300" cy="411162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516813" y="2820988"/>
            <a:ext cx="1119187" cy="369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</a:rPr>
              <a:t>Solution!</a:t>
            </a:r>
          </a:p>
        </p:txBody>
      </p:sp>
      <p:cxnSp>
        <p:nvCxnSpPr>
          <p:cNvPr id="132150" name="Straight Arrow Connector 74"/>
          <p:cNvCxnSpPr>
            <a:cxnSpLocks noChangeShapeType="1"/>
            <a:stCxn id="74" idx="2"/>
            <a:endCxn id="73" idx="7"/>
          </p:cNvCxnSpPr>
          <p:nvPr/>
        </p:nvCxnSpPr>
        <p:spPr bwMode="auto">
          <a:xfrm flipH="1">
            <a:off x="7667625" y="3190875"/>
            <a:ext cx="409575" cy="242888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  <p:extLst>
      <p:ext uri="{BB962C8B-B14F-4D97-AF65-F5344CB8AC3E}">
        <p14:creationId xmlns:p14="http://schemas.microsoft.com/office/powerpoint/2010/main" val="2726734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Robust Fit Procedure: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013" y="3422650"/>
            <a:ext cx="5813425" cy="2692400"/>
          </a:xfrm>
          <a:solidFill>
            <a:schemeClr val="bg1"/>
          </a:solidFill>
        </p:spPr>
        <p:txBody>
          <a:bodyPr/>
          <a:lstStyle/>
          <a:p>
            <a:pPr marL="342883" indent="-342883">
              <a:defRPr/>
            </a:pPr>
            <a:r>
              <a:rPr lang="en-US" dirty="0" smtClean="0"/>
              <a:t>Add/Drop of outliers is unstable.</a:t>
            </a:r>
          </a:p>
          <a:p>
            <a:pPr marL="342883" indent="-342883">
              <a:defRPr/>
            </a:pPr>
            <a:r>
              <a:rPr lang="en-US" dirty="0" smtClean="0"/>
              <a:t>Robust Fitting is gradual de-weighting</a:t>
            </a:r>
          </a:p>
          <a:p>
            <a:pPr marL="342883" indent="-342883">
              <a:defRPr/>
            </a:pPr>
            <a:r>
              <a:rPr lang="en-US" dirty="0" smtClean="0"/>
              <a:t>STEPS:</a:t>
            </a:r>
          </a:p>
          <a:p>
            <a:pPr marL="742912" lvl="1" indent="-285735">
              <a:defRPr/>
            </a:pPr>
            <a:r>
              <a:rPr lang="en-US" dirty="0" smtClean="0"/>
              <a:t>Equal Weighting Fit.</a:t>
            </a:r>
          </a:p>
          <a:p>
            <a:pPr marL="742912" lvl="1" indent="-285735">
              <a:defRPr/>
            </a:pPr>
            <a:r>
              <a:rPr lang="en-US" dirty="0" smtClean="0"/>
              <a:t>Calculate RMS deviation (&gt;1-pt error!)</a:t>
            </a:r>
          </a:p>
          <a:p>
            <a:pPr marL="742912" lvl="1" indent="-285735">
              <a:defRPr/>
            </a:pPr>
            <a:r>
              <a:rPr lang="en-US" dirty="0" smtClean="0"/>
              <a:t>Re-weight with </a:t>
            </a:r>
            <a:r>
              <a:rPr lang="en-US" dirty="0" err="1" smtClean="0"/>
              <a:t>Tukey</a:t>
            </a:r>
            <a:r>
              <a:rPr lang="en-US" dirty="0" smtClean="0"/>
              <a:t> Function.</a:t>
            </a:r>
          </a:p>
          <a:p>
            <a:pPr marL="742912" lvl="1" indent="-285735">
              <a:defRPr/>
            </a:pPr>
            <a:r>
              <a:rPr lang="en-US" dirty="0" smtClean="0"/>
              <a:t>Repeat until convergence.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F45AC5-2F12-46F0-B925-3BD0093F3AE5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grpSp>
        <p:nvGrpSpPr>
          <p:cNvPr id="133125" name="Group 4"/>
          <p:cNvGrpSpPr>
            <a:grpSpLocks/>
          </p:cNvGrpSpPr>
          <p:nvPr/>
        </p:nvGrpSpPr>
        <p:grpSpPr bwMode="auto">
          <a:xfrm>
            <a:off x="0" y="1066800"/>
            <a:ext cx="2957513" cy="1770063"/>
            <a:chOff x="249392" y="1045029"/>
            <a:chExt cx="2956955" cy="1769423"/>
          </a:xfrm>
        </p:grpSpPr>
        <p:sp>
          <p:nvSpPr>
            <p:cNvPr id="7" name="Rectangle 6"/>
            <p:cNvSpPr/>
            <p:nvPr/>
          </p:nvSpPr>
          <p:spPr bwMode="auto">
            <a:xfrm>
              <a:off x="249392" y="1045029"/>
              <a:ext cx="2956955" cy="1769423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760471" y="2255854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1042992" y="2147943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1277898" y="2074944"/>
              <a:ext cx="95232" cy="69825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 bwMode="auto">
            <a:xfrm>
              <a:off x="1514391" y="2000358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 bwMode="auto">
            <a:xfrm>
              <a:off x="1749297" y="1927360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 bwMode="auto">
            <a:xfrm>
              <a:off x="1985789" y="1854361"/>
              <a:ext cx="93645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2220695" y="1781363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2455601" y="1708364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2085783" y="2027337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33126" name="Group 20"/>
          <p:cNvGrpSpPr>
            <a:grpSpLocks/>
          </p:cNvGrpSpPr>
          <p:nvPr/>
        </p:nvGrpSpPr>
        <p:grpSpPr bwMode="auto">
          <a:xfrm>
            <a:off x="6135688" y="1066800"/>
            <a:ext cx="2957512" cy="1770063"/>
            <a:chOff x="249392" y="1045029"/>
            <a:chExt cx="2956955" cy="1769423"/>
          </a:xfrm>
        </p:grpSpPr>
        <p:sp>
          <p:nvSpPr>
            <p:cNvPr id="22" name="Rectangle 21"/>
            <p:cNvSpPr/>
            <p:nvPr/>
          </p:nvSpPr>
          <p:spPr bwMode="auto">
            <a:xfrm>
              <a:off x="249392" y="1045029"/>
              <a:ext cx="2956955" cy="1769423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 bwMode="auto">
            <a:xfrm>
              <a:off x="760471" y="2255854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1042993" y="2147943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 bwMode="auto">
            <a:xfrm>
              <a:off x="1277898" y="2074944"/>
              <a:ext cx="95232" cy="69825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 bwMode="auto">
            <a:xfrm>
              <a:off x="1514391" y="2000358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 bwMode="auto">
            <a:xfrm>
              <a:off x="1749296" y="1927360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 bwMode="auto">
            <a:xfrm>
              <a:off x="1985790" y="1854361"/>
              <a:ext cx="93644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 bwMode="auto">
            <a:xfrm>
              <a:off x="2220696" y="1781363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 bwMode="auto">
            <a:xfrm>
              <a:off x="2455601" y="1708364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 bwMode="auto">
            <a:xfrm>
              <a:off x="2085783" y="2027337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33127" name="Group 31"/>
          <p:cNvGrpSpPr>
            <a:grpSpLocks/>
          </p:cNvGrpSpPr>
          <p:nvPr/>
        </p:nvGrpSpPr>
        <p:grpSpPr bwMode="auto">
          <a:xfrm>
            <a:off x="3067050" y="1066800"/>
            <a:ext cx="2957513" cy="1770063"/>
            <a:chOff x="249392" y="1045029"/>
            <a:chExt cx="2956955" cy="1769423"/>
          </a:xfrm>
        </p:grpSpPr>
        <p:sp>
          <p:nvSpPr>
            <p:cNvPr id="33" name="Rectangle 32"/>
            <p:cNvSpPr/>
            <p:nvPr/>
          </p:nvSpPr>
          <p:spPr bwMode="auto">
            <a:xfrm>
              <a:off x="249392" y="1045029"/>
              <a:ext cx="2956955" cy="1769423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760471" y="2255854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1042992" y="2147943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1277898" y="2074944"/>
              <a:ext cx="95232" cy="69825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1514391" y="2000358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1749297" y="1927360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1985789" y="1854361"/>
              <a:ext cx="93645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2220695" y="1781363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2455601" y="1708364"/>
              <a:ext cx="95232" cy="71412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2085783" y="2027337"/>
              <a:ext cx="95232" cy="71411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cxnSp>
        <p:nvCxnSpPr>
          <p:cNvPr id="133128" name="Straight Connector 53"/>
          <p:cNvCxnSpPr>
            <a:cxnSpLocks noChangeShapeType="1"/>
          </p:cNvCxnSpPr>
          <p:nvPr/>
        </p:nvCxnSpPr>
        <p:spPr bwMode="auto">
          <a:xfrm flipV="1">
            <a:off x="511175" y="1838325"/>
            <a:ext cx="1790700" cy="4016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55" name="TextBox 54"/>
          <p:cNvSpPr txBox="1"/>
          <p:nvPr/>
        </p:nvSpPr>
        <p:spPr>
          <a:xfrm>
            <a:off x="606425" y="696913"/>
            <a:ext cx="186848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rgbClr val="000000"/>
                </a:solidFill>
              </a:rPr>
              <a:t>Unweighted</a:t>
            </a:r>
            <a:r>
              <a:rPr lang="en-US" dirty="0">
                <a:solidFill>
                  <a:srgbClr val="000000"/>
                </a:solidFill>
              </a:rPr>
              <a:t> Fit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392488" y="708025"/>
            <a:ext cx="214153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De-weights Some</a:t>
            </a:r>
          </a:p>
        </p:txBody>
      </p:sp>
      <p:sp>
        <p:nvSpPr>
          <p:cNvPr id="56" name="Oval 55"/>
          <p:cNvSpPr/>
          <p:nvPr/>
        </p:nvSpPr>
        <p:spPr bwMode="auto">
          <a:xfrm>
            <a:off x="1931988" y="1570038"/>
            <a:ext cx="415925" cy="415925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9" name="Oval 58"/>
          <p:cNvSpPr/>
          <p:nvPr/>
        </p:nvSpPr>
        <p:spPr bwMode="auto">
          <a:xfrm>
            <a:off x="1703388" y="1911350"/>
            <a:ext cx="415925" cy="415925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0" name="Oval 59"/>
          <p:cNvSpPr/>
          <p:nvPr/>
        </p:nvSpPr>
        <p:spPr bwMode="auto">
          <a:xfrm>
            <a:off x="347663" y="2100263"/>
            <a:ext cx="415925" cy="415925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4925" y="2933700"/>
            <a:ext cx="2735263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De-weighted in Fit #2</a:t>
            </a:r>
          </a:p>
        </p:txBody>
      </p:sp>
      <p:cxnSp>
        <p:nvCxnSpPr>
          <p:cNvPr id="133135" name="Straight Arrow Connector 61"/>
          <p:cNvCxnSpPr>
            <a:cxnSpLocks noChangeShapeType="1"/>
            <a:stCxn id="58" idx="0"/>
          </p:cNvCxnSpPr>
          <p:nvPr/>
        </p:nvCxnSpPr>
        <p:spPr bwMode="auto">
          <a:xfrm flipV="1">
            <a:off x="1403350" y="2327275"/>
            <a:ext cx="331788" cy="6064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33136" name="Straight Arrow Connector 99327"/>
          <p:cNvCxnSpPr>
            <a:cxnSpLocks noChangeShapeType="1"/>
            <a:stCxn id="58" idx="0"/>
          </p:cNvCxnSpPr>
          <p:nvPr/>
        </p:nvCxnSpPr>
        <p:spPr bwMode="auto">
          <a:xfrm flipH="1" flipV="1">
            <a:off x="763588" y="2516188"/>
            <a:ext cx="639762" cy="41751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33137" name="Straight Arrow Connector 99330"/>
          <p:cNvCxnSpPr>
            <a:cxnSpLocks noChangeShapeType="1"/>
            <a:stCxn id="58" idx="0"/>
          </p:cNvCxnSpPr>
          <p:nvPr/>
        </p:nvCxnSpPr>
        <p:spPr bwMode="auto">
          <a:xfrm flipV="1">
            <a:off x="1403350" y="2039938"/>
            <a:ext cx="803275" cy="8937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33138" name="Straight Connector 99332"/>
          <p:cNvCxnSpPr>
            <a:cxnSpLocks noChangeShapeType="1"/>
          </p:cNvCxnSpPr>
          <p:nvPr/>
        </p:nvCxnSpPr>
        <p:spPr bwMode="auto">
          <a:xfrm flipV="1">
            <a:off x="3368675" y="1717675"/>
            <a:ext cx="2141538" cy="6318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72" name="Oval 71"/>
          <p:cNvSpPr/>
          <p:nvPr/>
        </p:nvSpPr>
        <p:spPr bwMode="auto">
          <a:xfrm>
            <a:off x="4732338" y="1852613"/>
            <a:ext cx="415925" cy="415925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178175" y="2909888"/>
            <a:ext cx="2735263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De-weighted in Fit #3</a:t>
            </a:r>
          </a:p>
        </p:txBody>
      </p:sp>
      <p:cxnSp>
        <p:nvCxnSpPr>
          <p:cNvPr id="133141" name="Straight Arrow Connector 99336"/>
          <p:cNvCxnSpPr>
            <a:cxnSpLocks noChangeShapeType="1"/>
            <a:stCxn id="33" idx="2"/>
          </p:cNvCxnSpPr>
          <p:nvPr/>
        </p:nvCxnSpPr>
        <p:spPr bwMode="auto">
          <a:xfrm flipV="1">
            <a:off x="4546600" y="2278063"/>
            <a:ext cx="257175" cy="5588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76" name="TextBox 75"/>
          <p:cNvSpPr txBox="1"/>
          <p:nvPr/>
        </p:nvSpPr>
        <p:spPr>
          <a:xfrm>
            <a:off x="6543675" y="674688"/>
            <a:ext cx="19843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De-weights One</a:t>
            </a:r>
          </a:p>
        </p:txBody>
      </p:sp>
      <p:cxnSp>
        <p:nvCxnSpPr>
          <p:cNvPr id="133143" name="Straight Connector 76"/>
          <p:cNvCxnSpPr>
            <a:cxnSpLocks noChangeShapeType="1"/>
          </p:cNvCxnSpPr>
          <p:nvPr/>
        </p:nvCxnSpPr>
        <p:spPr bwMode="auto">
          <a:xfrm flipV="1">
            <a:off x="6424613" y="1744663"/>
            <a:ext cx="2141537" cy="6318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pic>
        <p:nvPicPr>
          <p:cNvPr id="133144" name="Picture 993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825" y="3481388"/>
            <a:ext cx="3179763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9" name="TextBox 99338"/>
          <p:cNvSpPr txBox="1"/>
          <p:nvPr/>
        </p:nvSpPr>
        <p:spPr>
          <a:xfrm>
            <a:off x="6891338" y="4464050"/>
            <a:ext cx="1325562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rgbClr val="000000"/>
                </a:solidFill>
              </a:rPr>
              <a:t>Tukey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Fcn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986713" y="5324475"/>
            <a:ext cx="950912" cy="36830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  <a:latin typeface="Symbol" pitchFamily="18" charset="2"/>
              </a:rPr>
              <a:t>d</a:t>
            </a:r>
            <a:r>
              <a:rPr lang="en-US" dirty="0">
                <a:solidFill>
                  <a:srgbClr val="000000"/>
                </a:solidFill>
              </a:rPr>
              <a:t>/RMS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257925" y="3881438"/>
            <a:ext cx="452438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rgbClr val="000000"/>
                </a:solidFill>
              </a:rPr>
              <a:t>wt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9340" name="TextBox 99339"/>
          <p:cNvSpPr txBox="1"/>
          <p:nvPr/>
        </p:nvSpPr>
        <p:spPr>
          <a:xfrm>
            <a:off x="1268413" y="6186488"/>
            <a:ext cx="7073900" cy="64611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PHENIX:  Convergence Criterion typically met in 3 iterations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RICH:  Just do 10 iterations (CPU time not a concern).</a:t>
            </a:r>
          </a:p>
        </p:txBody>
      </p:sp>
    </p:spTree>
    <p:extLst>
      <p:ext uri="{BB962C8B-B14F-4D97-AF65-F5344CB8AC3E}">
        <p14:creationId xmlns:p14="http://schemas.microsoft.com/office/powerpoint/2010/main" val="27686050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Origin.thmx</Template>
  <TotalTime>33830</TotalTime>
  <Words>1817</Words>
  <Application>Microsoft Office PowerPoint</Application>
  <PresentationFormat>On-screen Show (4:3)</PresentationFormat>
  <Paragraphs>367</Paragraphs>
  <Slides>39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39</vt:i4>
      </vt:variant>
    </vt:vector>
  </HeadingPairs>
  <TitlesOfParts>
    <vt:vector size="62" baseType="lpstr">
      <vt:lpstr>MS PGothic</vt:lpstr>
      <vt:lpstr>MS PGothic</vt:lpstr>
      <vt:lpstr>ＭＳ Ｐ明朝</vt:lpstr>
      <vt:lpstr>Arial</vt:lpstr>
      <vt:lpstr>Arial Narrow</vt:lpstr>
      <vt:lpstr>Cambria Math</vt:lpstr>
      <vt:lpstr>Comic Sans MS</vt:lpstr>
      <vt:lpstr>Georgia</vt:lpstr>
      <vt:lpstr>Lucida Sans Unicode</vt:lpstr>
      <vt:lpstr>Symbol</vt:lpstr>
      <vt:lpstr>Times New Roman</vt:lpstr>
      <vt:lpstr>Verdana</vt:lpstr>
      <vt:lpstr>Wingdings</vt:lpstr>
      <vt:lpstr>Wingdings 2</vt:lpstr>
      <vt:lpstr>Wingdings 3</vt:lpstr>
      <vt:lpstr>Crayons</vt:lpstr>
      <vt:lpstr>Civic</vt:lpstr>
      <vt:lpstr>3_Crayons</vt:lpstr>
      <vt:lpstr>4_Crayons</vt:lpstr>
      <vt:lpstr>1_Crayons</vt:lpstr>
      <vt:lpstr>1_Civic</vt:lpstr>
      <vt:lpstr>Concourse</vt:lpstr>
      <vt:lpstr>1_Concourse</vt:lpstr>
      <vt:lpstr>RICH Detector Analysis Status</vt:lpstr>
      <vt:lpstr>Defining Beam:</vt:lpstr>
      <vt:lpstr>Charge Matching</vt:lpstr>
      <vt:lpstr>Shadow Clusters…</vt:lpstr>
      <vt:lpstr>Beam Spots from Trackers</vt:lpstr>
      <vt:lpstr>Killing the “MIP” Pad:</vt:lpstr>
      <vt:lpstr>How to define Ring Center</vt:lpstr>
      <vt:lpstr>Combinatorial Hough Transform:  Concept.</vt:lpstr>
      <vt:lpstr>Robust Fit Procedure:</vt:lpstr>
      <vt:lpstr>Ring Center and Track Vector</vt:lpstr>
      <vt:lpstr>Number of Pads Included in the Fit:</vt:lpstr>
      <vt:lpstr>FYI: Cleaner Spectra Possible by Correlation</vt:lpstr>
      <vt:lpstr>Radii Results:</vt:lpstr>
      <vt:lpstr>Note: Take Care with Robust Fitting!!</vt:lpstr>
      <vt:lpstr>Summary</vt:lpstr>
      <vt:lpstr>Cherenkov Light</vt:lpstr>
      <vt:lpstr>Commercial (small) mirror Reflectivities</vt:lpstr>
      <vt:lpstr>MT6 – 2D  Rings!!</vt:lpstr>
      <vt:lpstr>Four EIC Pictures…</vt:lpstr>
      <vt:lpstr>Fun: Pictures to scale!!!</vt:lpstr>
      <vt:lpstr>Summary</vt:lpstr>
      <vt:lpstr>Electron-Ion Collider</vt:lpstr>
      <vt:lpstr>Test Beam May/June @ SLAC</vt:lpstr>
      <vt:lpstr>Test beam:  ESTB at SLAC!</vt:lpstr>
      <vt:lpstr>Gas Electron Multiplier for PHOTONs!</vt:lpstr>
      <vt:lpstr>Where do you get more gain?</vt:lpstr>
      <vt:lpstr>Signal is a WAVEFORM from each channel!</vt:lpstr>
      <vt:lpstr>Data Analysis Stages</vt:lpstr>
      <vt:lpstr>Charge Spectrum from “Used” Pads:</vt:lpstr>
      <vt:lpstr>Look at the “Hit” pads… See Rings!</vt:lpstr>
      <vt:lpstr>Simulations</vt:lpstr>
      <vt:lpstr>Summary Ring Properties (SLAC)</vt:lpstr>
      <vt:lpstr>Full Summary of Data</vt:lpstr>
      <vt:lpstr>Glued Design: GEM Foil Layout Complete</vt:lpstr>
      <vt:lpstr>PowerPoint Presentation</vt:lpstr>
      <vt:lpstr>MT6 – 2D  Short Radiator RICH</vt:lpstr>
      <vt:lpstr>ePHENIX:  Compact RICH?  Impossible!</vt:lpstr>
      <vt:lpstr>ePHENIX: Gas RICH</vt:lpstr>
      <vt:lpstr>RICH Prototype</vt:lpstr>
    </vt:vector>
  </TitlesOfParts>
  <Company>京都大学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Naohito Saito</dc:creator>
  <cp:lastModifiedBy>Thomas K Hemmick</cp:lastModifiedBy>
  <cp:revision>541</cp:revision>
  <cp:lastPrinted>2013-10-09T09:05:35Z</cp:lastPrinted>
  <dcterms:created xsi:type="dcterms:W3CDTF">2011-05-04T21:17:55Z</dcterms:created>
  <dcterms:modified xsi:type="dcterms:W3CDTF">2013-11-25T20:20:15Z</dcterms:modified>
</cp:coreProperties>
</file>